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8" r:id="rId3"/>
    <p:sldMasterId id="2147483696" r:id="rId4"/>
  </p:sldMasterIdLst>
  <p:notesMasterIdLst>
    <p:notesMasterId r:id="rId31"/>
  </p:notesMasterIdLst>
  <p:sldIdLst>
    <p:sldId id="256" r:id="rId5"/>
    <p:sldId id="271" r:id="rId6"/>
    <p:sldId id="288" r:id="rId7"/>
    <p:sldId id="289" r:id="rId8"/>
    <p:sldId id="287" r:id="rId9"/>
    <p:sldId id="290" r:id="rId10"/>
    <p:sldId id="294" r:id="rId11"/>
    <p:sldId id="295" r:id="rId12"/>
    <p:sldId id="296" r:id="rId13"/>
    <p:sldId id="272" r:id="rId14"/>
    <p:sldId id="281" r:id="rId15"/>
    <p:sldId id="266" r:id="rId16"/>
    <p:sldId id="257" r:id="rId17"/>
    <p:sldId id="291" r:id="rId18"/>
    <p:sldId id="292" r:id="rId19"/>
    <p:sldId id="293" r:id="rId20"/>
    <p:sldId id="282" r:id="rId21"/>
    <p:sldId id="259" r:id="rId22"/>
    <p:sldId id="298" r:id="rId23"/>
    <p:sldId id="299" r:id="rId24"/>
    <p:sldId id="286" r:id="rId25"/>
    <p:sldId id="285" r:id="rId26"/>
    <p:sldId id="280" r:id="rId27"/>
    <p:sldId id="263" r:id="rId28"/>
    <p:sldId id="297" r:id="rId29"/>
    <p:sldId id="264" r:id="rId30"/>
  </p:sldIdLst>
  <p:sldSz cx="9753600" cy="7315200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Open Sans" charset="0"/>
      <p:regular r:id="rId36"/>
      <p:bold r:id="rId37"/>
      <p:italic r:id="rId38"/>
      <p:boldItalic r:id="rId39"/>
    </p:embeddedFont>
    <p:embeddedFont>
      <p:font typeface="Verdana" pitchFamily="34" charset="0"/>
      <p:regular r:id="rId40"/>
      <p:bold r:id="rId41"/>
      <p:italic r:id="rId42"/>
      <p:boldItalic r:id="rId43"/>
    </p:embeddedFont>
    <p:embeddedFont>
      <p:font typeface="Calibri Light" pitchFamily="34" charset="0"/>
      <p:regular r:id="rId44"/>
      <p:italic r:id="rId45"/>
    </p:embeddedFont>
  </p:embeddedFontLst>
  <p:defaultTextStyle>
    <a:defPPr>
      <a:defRPr lang="en-US"/>
    </a:defPPr>
    <a:lvl1pPr marL="0" algn="l" defTabSz="914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6" algn="l" defTabSz="914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914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7" algn="l" defTabSz="914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2" algn="l" defTabSz="914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28" algn="l" defTabSz="914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4" algn="l" defTabSz="914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1" algn="l" defTabSz="914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914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5D"/>
    <a:srgbClr val="FFFFFF"/>
    <a:srgbClr val="A92175"/>
    <a:srgbClr val="CAF1F3"/>
    <a:srgbClr val="00C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0" d="100"/>
          <a:sy n="70" d="100"/>
        </p:scale>
        <p:origin x="-125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8D8D8-7C88-41D0-93D2-A68E0612127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18354-C5B7-4C1A-99B4-9D039DD80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6" algn="l" defTabSz="914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914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7" algn="l" defTabSz="914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2" algn="l" defTabSz="914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28" algn="l" defTabSz="914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4" algn="l" defTabSz="914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1" algn="l" defTabSz="914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914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18354-C5B7-4C1A-99B4-9D039DD803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2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3" y="274642"/>
            <a:ext cx="20574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42"/>
            <a:ext cx="60198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4" y="1038699"/>
            <a:ext cx="9753600" cy="6276505"/>
          </a:xfrm>
          <a:prstGeom prst="rect">
            <a:avLst/>
          </a:prstGeom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481" y="284248"/>
            <a:ext cx="1532466" cy="106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552332" y="7103533"/>
            <a:ext cx="651933" cy="211666"/>
          </a:xfrm>
          <a:prstGeom prst="rect">
            <a:avLst/>
          </a:prstGeom>
          <a:solidFill>
            <a:srgbClr val="244C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06" tIns="48753" rIns="97506" bIns="48753" anchor="ctr"/>
          <a:lstStyle/>
          <a:p>
            <a:pPr algn="ctr" defTabSz="487530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4425685"/>
            <a:ext cx="3340628" cy="13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9472" y="201216"/>
            <a:ext cx="2275840" cy="508000"/>
          </a:xfrm>
        </p:spPr>
        <p:txBody>
          <a:bodyPr/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2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" y="302"/>
            <a:ext cx="9752795" cy="73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" y="302"/>
            <a:ext cx="9752795" cy="73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458"/>
            <a:ext cx="9752382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D5EC1"/>
                </a:solidFill>
              </a:defRPr>
            </a:lvl1pPr>
          </a:lstStyle>
          <a:p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2480" y="6661573"/>
            <a:ext cx="3088640" cy="508000"/>
          </a:xfrm>
          <a:prstGeom prst="rect">
            <a:avLst/>
          </a:prstGeom>
        </p:spPr>
        <p:txBody>
          <a:bodyPr lIns="97506" tIns="48753" rIns="97506" bIns="4875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300">
              <a:solidFill>
                <a:srgbClr val="0F549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D5EC1"/>
                </a:solidFill>
              </a:defRPr>
            </a:lvl1pPr>
          </a:lstStyle>
          <a:p>
            <a:fld id="{70649ECA-9C10-410B-B60C-098E547322C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454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706880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1706880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defTabSz="975055">
              <a:defRPr/>
            </a:pPr>
            <a:fld id="{048260FF-F54C-46FF-9DB4-A44CBDE1AB30}" type="datetimeFigureOut">
              <a:rPr lang="lt-LT" sz="13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975055">
                <a:defRPr/>
              </a:pPr>
              <a:t>2020-04-20</a:t>
            </a:fld>
            <a:endParaRPr lang="lt-LT" sz="13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7506" tIns="48753" rIns="97506" bIns="48753"/>
          <a:lstStyle>
            <a:lvl1pPr>
              <a:defRPr/>
            </a:lvl1pPr>
          </a:lstStyle>
          <a:p>
            <a:pPr algn="ctr" defTabSz="975055">
              <a:defRPr/>
            </a:pPr>
            <a:endParaRPr lang="lt-LT" sz="13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defTabSz="975055">
              <a:defRPr/>
            </a:pPr>
            <a:fld id="{F78C6E87-88AB-4267-B30E-5C05FBBB54BE}" type="slidenum">
              <a:rPr lang="lt-LT" altLang="lt-LT" sz="1300" smtClean="0">
                <a:solidFill>
                  <a:srgbClr val="898989"/>
                </a:solidFill>
                <a:latin typeface="Calibri" panose="020F0502020204030204" pitchFamily="34" charset="0"/>
              </a:rPr>
              <a:pPr algn="r" defTabSz="975055">
                <a:defRPr/>
              </a:pPr>
              <a:t>‹#›</a:t>
            </a:fld>
            <a:endParaRPr lang="lt-LT" altLang="lt-LT" sz="13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4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ve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569566" y="2006221"/>
            <a:ext cx="4838594" cy="3302767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2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5440" y="1430157"/>
            <a:ext cx="9062720" cy="5069363"/>
          </a:xfrm>
        </p:spPr>
        <p:txBody>
          <a:bodyPr/>
          <a:lstStyle>
            <a:lvl1pPr marL="93106" marR="0" indent="0" algn="l" defTabSz="97505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4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900" b="0" i="0">
                <a:solidFill>
                  <a:schemeClr val="bg2"/>
                </a:solidFill>
              </a:defRPr>
            </a:lvl1pPr>
            <a:lvl2pPr marL="397809" indent="-304705" algn="l">
              <a:spcBef>
                <a:spcPts val="0"/>
              </a:spcBef>
              <a:spcAft>
                <a:spcPts val="64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900" b="0">
                <a:solidFill>
                  <a:schemeClr val="bg2"/>
                </a:solidFill>
              </a:defRPr>
            </a:lvl2pPr>
            <a:lvl3pPr marL="770227" indent="-304705">
              <a:buFont typeface="Wingdings" panose="05000000000000000000" pitchFamily="2" charset="2"/>
              <a:buChar char="§"/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err="1" smtClean="0"/>
              <a:t>Ttttt</a:t>
            </a: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5097" y="354838"/>
            <a:ext cx="8778240" cy="999067"/>
          </a:xfrm>
        </p:spPr>
        <p:txBody>
          <a:bodyPr/>
          <a:lstStyle>
            <a:lvl1pPr marL="93106" indent="0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6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4" y="1038697"/>
            <a:ext cx="9753600" cy="6276505"/>
          </a:xfrm>
          <a:prstGeom prst="rect">
            <a:avLst/>
          </a:prstGeom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481" y="284248"/>
            <a:ext cx="1532466" cy="106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552330" y="7103533"/>
            <a:ext cx="651933" cy="211666"/>
          </a:xfrm>
          <a:prstGeom prst="rect">
            <a:avLst/>
          </a:prstGeom>
          <a:solidFill>
            <a:srgbClr val="244C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18" tIns="48759" rIns="97518" bIns="48759" anchor="ctr"/>
          <a:lstStyle/>
          <a:p>
            <a:pPr algn="ctr" defTabSz="487590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4425685"/>
            <a:ext cx="3340628" cy="13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9472" y="201216"/>
            <a:ext cx="2275840" cy="508000"/>
          </a:xfrm>
        </p:spPr>
        <p:txBody>
          <a:bodyPr/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3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1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" y="302"/>
            <a:ext cx="9752795" cy="73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" y="302"/>
            <a:ext cx="9752795" cy="73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7209472" y="201216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286"/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 defTabSz="914286"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458"/>
            <a:ext cx="9752382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D5EC1"/>
                </a:solidFill>
              </a:defRPr>
            </a:lvl1pPr>
          </a:lstStyle>
          <a:p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2480" y="6661573"/>
            <a:ext cx="3088640" cy="508000"/>
          </a:xfrm>
          <a:prstGeom prst="rect">
            <a:avLst/>
          </a:prstGeom>
        </p:spPr>
        <p:txBody>
          <a:bodyPr lIns="97518" tIns="48759" rIns="97518" bIns="48759"/>
          <a:lstStyle>
            <a:lvl1pPr>
              <a:defRPr/>
            </a:lvl1pPr>
          </a:lstStyle>
          <a:p>
            <a:pPr defTabSz="914286" fontAlgn="base">
              <a:spcBef>
                <a:spcPct val="0"/>
              </a:spcBef>
              <a:spcAft>
                <a:spcPct val="0"/>
              </a:spcAft>
            </a:pPr>
            <a:endParaRPr lang="en-GB" altLang="en-US" sz="1300">
              <a:solidFill>
                <a:srgbClr val="0F549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D5EC1"/>
                </a:solidFill>
              </a:defRPr>
            </a:lvl1pPr>
          </a:lstStyle>
          <a:p>
            <a:fld id="{70649ECA-9C10-410B-B60C-098E547322C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500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706880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1706880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defTabSz="975177">
              <a:defRPr/>
            </a:pPr>
            <a:fld id="{048260FF-F54C-46FF-9DB4-A44CBDE1AB30}" type="datetimeFigureOut">
              <a:rPr lang="lt-LT" sz="13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975177">
                <a:defRPr/>
              </a:pPr>
              <a:t>2020-04-20</a:t>
            </a:fld>
            <a:endParaRPr lang="lt-LT" sz="13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7518" tIns="48759" rIns="97518" bIns="48759"/>
          <a:lstStyle>
            <a:lvl1pPr>
              <a:defRPr/>
            </a:lvl1pPr>
          </a:lstStyle>
          <a:p>
            <a:pPr algn="ctr" defTabSz="975177">
              <a:defRPr/>
            </a:pPr>
            <a:endParaRPr lang="lt-LT" sz="13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defTabSz="975177">
              <a:defRPr/>
            </a:pPr>
            <a:fld id="{F78C6E87-88AB-4267-B30E-5C05FBBB54BE}" type="slidenum">
              <a:rPr lang="lt-LT" altLang="lt-LT" sz="1300" smtClean="0">
                <a:solidFill>
                  <a:srgbClr val="898989"/>
                </a:solidFill>
                <a:latin typeface="Calibri" panose="020F0502020204030204" pitchFamily="34" charset="0"/>
              </a:rPr>
              <a:pPr algn="r" defTabSz="975177">
                <a:defRPr/>
              </a:pPr>
              <a:t>‹#›</a:t>
            </a:fld>
            <a:endParaRPr lang="lt-LT" altLang="lt-LT" sz="13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8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ve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569566" y="2006219"/>
            <a:ext cx="4838594" cy="3302767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8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5440" y="1430155"/>
            <a:ext cx="9062720" cy="5069363"/>
          </a:xfrm>
        </p:spPr>
        <p:txBody>
          <a:bodyPr/>
          <a:lstStyle>
            <a:lvl1pPr marL="93117" marR="0" indent="0" algn="l" defTabSz="975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4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900" b="0" i="0">
                <a:solidFill>
                  <a:schemeClr val="bg2"/>
                </a:solidFill>
              </a:defRPr>
            </a:lvl1pPr>
            <a:lvl2pPr marL="397859" indent="-304743" algn="l">
              <a:spcBef>
                <a:spcPts val="0"/>
              </a:spcBef>
              <a:spcAft>
                <a:spcPts val="64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900" b="0">
                <a:solidFill>
                  <a:schemeClr val="bg2"/>
                </a:solidFill>
              </a:defRPr>
            </a:lvl2pPr>
            <a:lvl3pPr marL="770323" indent="-304743">
              <a:buFont typeface="Wingdings" panose="05000000000000000000" pitchFamily="2" charset="2"/>
              <a:buChar char="§"/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err="1" smtClean="0"/>
              <a:t>Ttttt</a:t>
            </a: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5097" y="354836"/>
            <a:ext cx="8778240" cy="999067"/>
          </a:xfrm>
        </p:spPr>
        <p:txBody>
          <a:bodyPr/>
          <a:lstStyle>
            <a:lvl1pPr marL="93117" indent="0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4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2272454"/>
            <a:ext cx="8290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040" y="4145280"/>
            <a:ext cx="6827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BD084150-DC98-4B12-BE71-DCFF197275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E00AA702-09C7-4AB0-984E-F5D851DBA300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5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D13F9E78-0C86-4387-ABB6-BF80C708F3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08281C37-6799-42B1-B966-B491BE1D025A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7" y="4700694"/>
            <a:ext cx="829056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467" y="3100495"/>
            <a:ext cx="8290560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6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52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29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05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82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5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3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011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25690A93-1685-43BF-B1C9-7E5C86A40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BFED9B38-FD0D-4DB1-B008-1D4FC32C5712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706880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1706880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B15894B2-A4AD-4156-A693-73AFCA702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3496278F-A3CC-4B9A-A3FA-970864E113EA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3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2" indent="0">
              <a:buNone/>
              <a:defRPr sz="1600" b="1"/>
            </a:lvl5pPr>
            <a:lvl6pPr marL="2285428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1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9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2" indent="0">
              <a:buNone/>
              <a:defRPr sz="1600" b="1"/>
            </a:lvl5pPr>
            <a:lvl6pPr marL="2285428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1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8"/>
            <a:ext cx="4041775" cy="3951289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637454"/>
            <a:ext cx="4309534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" y="2319867"/>
            <a:ext cx="4309534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694" y="1637454"/>
            <a:ext cx="431122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694" y="2319867"/>
            <a:ext cx="431122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20E20056-FBC3-4C4E-9C0B-13094604D0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A6F48EA8-45FB-4F11-B8D2-ADE3BFBC9F21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8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B2DFAAE4-70E8-45A8-A6EF-127AB30A66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4CAEEEEC-64BC-4439-93B7-93F76544AF0B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0F739AD7-8A10-43FD-AA21-9DBE52FF1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10BCBF31-869F-4D78-9630-3AEE3A605C65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6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1" y="291253"/>
            <a:ext cx="3208867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387" y="291254"/>
            <a:ext cx="5452533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1" y="1530774"/>
            <a:ext cx="3208867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675F02A0-74CD-4D5F-AC13-5E6F98328E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023313AD-9083-4031-A96E-A118B729817C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0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774" y="5120640"/>
            <a:ext cx="585216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774" y="653627"/>
            <a:ext cx="5852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7650" indent="0">
              <a:buNone/>
              <a:defRPr sz="3000"/>
            </a:lvl2pPr>
            <a:lvl3pPr marL="975299" indent="0">
              <a:buNone/>
              <a:defRPr sz="2600"/>
            </a:lvl3pPr>
            <a:lvl4pPr marL="1462949" indent="0">
              <a:buNone/>
              <a:defRPr sz="2100"/>
            </a:lvl4pPr>
            <a:lvl5pPr marL="1950598" indent="0">
              <a:buNone/>
              <a:defRPr sz="2100"/>
            </a:lvl5pPr>
            <a:lvl6pPr marL="2438248" indent="0">
              <a:buNone/>
              <a:defRPr sz="2100"/>
            </a:lvl6pPr>
            <a:lvl7pPr marL="2925897" indent="0">
              <a:buNone/>
              <a:defRPr sz="2100"/>
            </a:lvl7pPr>
            <a:lvl8pPr marL="3413547" indent="0">
              <a:buNone/>
              <a:defRPr sz="2100"/>
            </a:lvl8pPr>
            <a:lvl9pPr marL="3901196" indent="0">
              <a:buNone/>
              <a:defRPr sz="2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774" y="5725161"/>
            <a:ext cx="585216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68492119-08CE-412F-B53B-ED55688A2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7FEA4C15-249D-4C88-A254-905918963DD5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956610E4-E035-4C1F-9814-42ACF838FC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A0986E80-9797-4AEF-9D26-97247FC90ABA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67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292948"/>
            <a:ext cx="21945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292948"/>
            <a:ext cx="64211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EF840FCC-4BFD-43E0-AA71-E48AF0B9A4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75299">
              <a:defRPr/>
            </a:pPr>
            <a:fld id="{1DAE01BB-E2A2-4AC8-9601-144916A28EC1}" type="slidenum">
              <a:rPr lang="en-US" altLang="lt-LT" smtClean="0">
                <a:latin typeface="Calibri" panose="020F0502020204030204" pitchFamily="34" charset="0"/>
              </a:rPr>
              <a:pPr defTabSz="975299">
                <a:defRPr/>
              </a:pPr>
              <a:t>‹#›</a:t>
            </a:fld>
            <a:endParaRPr lang="en-US" altLang="lt-L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5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7" indent="0">
              <a:buNone/>
              <a:defRPr sz="900"/>
            </a:lvl4pPr>
            <a:lvl5pPr marL="1828342" indent="0">
              <a:buNone/>
              <a:defRPr sz="900"/>
            </a:lvl5pPr>
            <a:lvl6pPr marL="2285428" indent="0">
              <a:buNone/>
              <a:defRPr sz="900"/>
            </a:lvl6pPr>
            <a:lvl7pPr marL="2742514" indent="0">
              <a:buNone/>
              <a:defRPr sz="900"/>
            </a:lvl7pPr>
            <a:lvl8pPr marL="3199601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6" indent="0">
              <a:buNone/>
              <a:defRPr sz="2800"/>
            </a:lvl2pPr>
            <a:lvl3pPr marL="914172" indent="0">
              <a:buNone/>
              <a:defRPr sz="2500"/>
            </a:lvl3pPr>
            <a:lvl4pPr marL="1371257" indent="0">
              <a:buNone/>
              <a:defRPr sz="2000"/>
            </a:lvl4pPr>
            <a:lvl5pPr marL="1828342" indent="0">
              <a:buNone/>
              <a:defRPr sz="2000"/>
            </a:lvl5pPr>
            <a:lvl6pPr marL="2285428" indent="0">
              <a:buNone/>
              <a:defRPr sz="2000"/>
            </a:lvl6pPr>
            <a:lvl7pPr marL="2742514" indent="0">
              <a:buNone/>
              <a:defRPr sz="2000"/>
            </a:lvl7pPr>
            <a:lvl8pPr marL="3199601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7" indent="0">
              <a:buNone/>
              <a:defRPr sz="900"/>
            </a:lvl4pPr>
            <a:lvl5pPr marL="1828342" indent="0">
              <a:buNone/>
              <a:defRPr sz="900"/>
            </a:lvl5pPr>
            <a:lvl6pPr marL="2285428" indent="0">
              <a:buNone/>
              <a:defRPr sz="900"/>
            </a:lvl6pPr>
            <a:lvl7pPr marL="2742514" indent="0">
              <a:buNone/>
              <a:defRPr sz="900"/>
            </a:lvl7pPr>
            <a:lvl8pPr marL="3199601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1"/>
          </a:xfrm>
          <a:prstGeom prst="rect">
            <a:avLst/>
          </a:prstGeom>
        </p:spPr>
        <p:txBody>
          <a:bodyPr vert="horz" lIns="91417" tIns="45710" rIns="91417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17" tIns="45710" rIns="91417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17" tIns="45710" rIns="91417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</p:spPr>
        <p:txBody>
          <a:bodyPr vert="horz" lIns="91417" tIns="45710" rIns="91417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17" tIns="45710" rIns="91417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9141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4" indent="-285679" algn="l" defTabSz="91417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1" algn="l" defTabSz="9141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1" indent="-228541" algn="l" defTabSz="9141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8" indent="-228541" algn="l" defTabSz="91417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1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8" indent="-228541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1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1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8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1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1641" y="1429178"/>
            <a:ext cx="8778240" cy="99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680" y="2658538"/>
            <a:ext cx="8778240" cy="376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dirty="0" smtClean="0"/>
              <a:t>Second </a:t>
            </a:r>
            <a:r>
              <a:rPr lang="fr-BE" altLang="en-US" dirty="0" err="1" smtClean="0"/>
              <a:t>level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Third level</a:t>
            </a:r>
          </a:p>
          <a:p>
            <a:pPr lvl="2"/>
            <a:r>
              <a:rPr lang="en-GB" altLang="en-US" dirty="0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73822" y="431642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8714" y="6683587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t" anchorCtr="0" compatLnSpc="1">
            <a:prstTxWarp prst="textNoShape">
              <a:avLst/>
            </a:prstTxWarp>
          </a:bodyPr>
          <a:lstStyle>
            <a:lvl1pPr algn="l">
              <a:defRPr sz="15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24385F-ABC7-4986-A773-38A441578476}" type="slidenum">
              <a:rPr lang="en-GB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15486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311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82573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382573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2pPr>
      <a:lvl3pPr marL="382573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3pPr>
      <a:lvl4pPr marL="382573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4pPr>
      <a:lvl5pPr marL="382573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5pPr>
      <a:lvl6pPr marL="87010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6pPr>
      <a:lvl7pPr marL="1357629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7pPr>
      <a:lvl8pPr marL="1845157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8pPr>
      <a:lvl9pPr marL="2332683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9pPr>
    </p:titleStyle>
    <p:bodyStyle>
      <a:lvl1pPr marL="365645" indent="-365645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600" i="1">
          <a:solidFill>
            <a:srgbClr val="0F54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92231" indent="-304705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100" b="1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218820" indent="-243765" algn="l" rtl="0" eaLnBrk="1" fontAlgn="base" hangingPunct="1">
        <a:spcBef>
          <a:spcPct val="20000"/>
        </a:spcBef>
        <a:spcAft>
          <a:spcPct val="0"/>
        </a:spcAft>
        <a:defRPr sz="1500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706347" indent="-24376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4pPr>
      <a:lvl5pPr marL="2193875" indent="-24376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5pPr>
      <a:lvl6pPr marL="2681401" indent="-24376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6pPr>
      <a:lvl7pPr marL="3168929" indent="-24376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7pPr>
      <a:lvl8pPr marL="3656457" indent="-24376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8pPr>
      <a:lvl9pPr marL="4143985" indent="-24376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750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530" algn="l" defTabSz="9750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055" algn="l" defTabSz="9750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583" algn="l" defTabSz="9750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111" algn="l" defTabSz="9750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640" algn="l" defTabSz="9750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165" algn="l" defTabSz="9750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693" algn="l" defTabSz="9750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0222" algn="l" defTabSz="9750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1641" y="1429176"/>
            <a:ext cx="8778240" cy="99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680" y="2658536"/>
            <a:ext cx="8778240" cy="376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dirty="0" smtClean="0"/>
              <a:t>Second </a:t>
            </a:r>
            <a:r>
              <a:rPr lang="fr-BE" altLang="en-US" dirty="0" err="1" smtClean="0"/>
              <a:t>level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Third level</a:t>
            </a:r>
          </a:p>
          <a:p>
            <a:pPr lvl="2"/>
            <a:r>
              <a:rPr lang="en-GB" altLang="en-US" dirty="0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73822" y="431642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286"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8714" y="6683587"/>
            <a:ext cx="227584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8" tIns="48759" rIns="97518" bIns="48759" numCol="1" anchor="t" anchorCtr="0" compatLnSpc="1">
            <a:prstTxWarp prst="textNoShape">
              <a:avLst/>
            </a:prstTxWarp>
          </a:bodyPr>
          <a:lstStyle>
            <a:lvl1pPr algn="l">
              <a:defRPr sz="150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286" fontAlgn="base">
              <a:spcBef>
                <a:spcPct val="0"/>
              </a:spcBef>
              <a:spcAft>
                <a:spcPct val="0"/>
              </a:spcAft>
            </a:pPr>
            <a:fld id="{EC24385F-ABC7-4986-A773-38A441578476}" type="slidenum">
              <a:rPr lang="en-GB" altLang="en-US" smtClean="0">
                <a:solidFill>
                  <a:srgbClr val="000000"/>
                </a:solidFill>
              </a:rPr>
              <a:pPr defTabSz="9142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15483" y="6554894"/>
            <a:ext cx="2392679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762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8262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38262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2pPr>
      <a:lvl3pPr marL="38262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3pPr>
      <a:lvl4pPr marL="38262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4pPr>
      <a:lvl5pPr marL="38262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5pPr>
      <a:lvl6pPr marL="87021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6pPr>
      <a:lvl7pPr marL="1357798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7pPr>
      <a:lvl8pPr marL="1845388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8pPr>
      <a:lvl9pPr marL="2332975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F5494"/>
          </a:solidFill>
          <a:latin typeface="Verdana" pitchFamily="34" charset="0"/>
        </a:defRPr>
      </a:lvl9pPr>
    </p:titleStyle>
    <p:bodyStyle>
      <a:lvl1pPr marL="365691" indent="-365691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600" i="1">
          <a:solidFill>
            <a:srgbClr val="0F54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92330" indent="-304743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100" b="1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218972" indent="-243795" algn="l" rtl="0" eaLnBrk="1" fontAlgn="base" hangingPunct="1">
        <a:spcBef>
          <a:spcPct val="20000"/>
        </a:spcBef>
        <a:spcAft>
          <a:spcPct val="0"/>
        </a:spcAft>
        <a:defRPr sz="1500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706560" indent="-24379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4pPr>
      <a:lvl5pPr marL="2194149" indent="-24379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5pPr>
      <a:lvl6pPr marL="2681737" indent="-24379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6pPr>
      <a:lvl7pPr marL="3169325" indent="-24379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7pPr>
      <a:lvl8pPr marL="3656914" indent="-24379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8pPr>
      <a:lvl9pPr marL="4144503" indent="-24379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75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590" algn="l" defTabSz="975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177" algn="l" defTabSz="975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766" algn="l" defTabSz="975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354" algn="l" defTabSz="975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44" algn="l" defTabSz="975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531" algn="l" defTabSz="975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120" algn="l" defTabSz="975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0709" algn="l" defTabSz="975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87680" y="292947"/>
            <a:ext cx="877824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680" y="1706880"/>
            <a:ext cx="877824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 smtClean="0"/>
              <a:t>Click to edit Master text styles</a:t>
            </a:r>
          </a:p>
          <a:p>
            <a:pPr lvl="1"/>
            <a:r>
              <a:rPr lang="en-US" altLang="lt-LT" smtClean="0"/>
              <a:t>Second level</a:t>
            </a:r>
          </a:p>
          <a:p>
            <a:pPr lvl="2"/>
            <a:r>
              <a:rPr lang="en-US" altLang="lt-LT" smtClean="0"/>
              <a:t>Third level</a:t>
            </a:r>
          </a:p>
          <a:p>
            <a:pPr lvl="3"/>
            <a:r>
              <a:rPr lang="en-US" altLang="lt-LT" smtClean="0"/>
              <a:t>Fourth level</a:t>
            </a:r>
          </a:p>
          <a:p>
            <a:pPr lvl="4"/>
            <a:r>
              <a:rPr lang="en-US" altLang="lt-LT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680" y="6780107"/>
            <a:ext cx="2275840" cy="389467"/>
          </a:xfrm>
          <a:prstGeom prst="rect">
            <a:avLst/>
          </a:prstGeom>
        </p:spPr>
        <p:txBody>
          <a:bodyPr vert="horz" lIns="97530" tIns="48765" rIns="97530" bIns="4876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75299">
              <a:defRPr/>
            </a:pPr>
            <a:fld id="{467F7B01-DCB1-4E21-A233-090CCB8F45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299">
                <a:defRPr/>
              </a:pPr>
              <a:t>4/20/2020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780107"/>
            <a:ext cx="3088640" cy="389467"/>
          </a:xfrm>
          <a:prstGeom prst="rect">
            <a:avLst/>
          </a:prstGeom>
        </p:spPr>
        <p:txBody>
          <a:bodyPr vert="horz" lIns="97530" tIns="48765" rIns="97530" bIns="4876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752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080" y="6780107"/>
            <a:ext cx="2275840" cy="389467"/>
          </a:xfrm>
          <a:prstGeom prst="rect">
            <a:avLst/>
          </a:prstGeom>
        </p:spPr>
        <p:txBody>
          <a:bodyPr vert="horz" wrap="square" lIns="97530" tIns="48765" rIns="97530" bIns="4876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pPr defTabSz="975299" fontAlgn="base">
              <a:spcBef>
                <a:spcPct val="0"/>
              </a:spcBef>
              <a:spcAft>
                <a:spcPct val="0"/>
              </a:spcAft>
              <a:defRPr/>
            </a:pPr>
            <a:fld id="{F1AAF588-64CC-4723-93D3-EFFD8313DB45}" type="slidenum">
              <a:rPr lang="en-US" altLang="lt-LT" smtClean="0"/>
              <a:pPr defTabSz="97529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28855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anose="020F0502020204030204" pitchFamily="34" charset="0"/>
        </a:defRPr>
      </a:lvl5pPr>
      <a:lvl6pPr marL="487650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anose="020F0502020204030204" pitchFamily="34" charset="0"/>
        </a:defRPr>
      </a:lvl6pPr>
      <a:lvl7pPr marL="975299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anose="020F0502020204030204" pitchFamily="34" charset="0"/>
        </a:defRPr>
      </a:lvl7pPr>
      <a:lvl8pPr marL="1462949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anose="020F0502020204030204" pitchFamily="34" charset="0"/>
        </a:defRPr>
      </a:lvl8pPr>
      <a:lvl9pPr marL="1950598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65737" indent="-36573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2430" indent="-3047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4" indent="-2438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06773" indent="-2438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23" indent="-2438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072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722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371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021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5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9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4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9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4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89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4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196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7.png"/><Relationship Id="rId7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hyperlink" Target="http://www.salto-youth.net/" TargetMode="Externa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4" y="2819404"/>
            <a:ext cx="8839201" cy="2298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lt-LT" sz="4100" dirty="0">
                <a:solidFill>
                  <a:schemeClr val="tx2">
                    <a:lumMod val="75000"/>
                  </a:schemeClr>
                </a:solidFill>
                <a:latin typeface="Sifonn" panose="020B0604020202020204" charset="-70"/>
              </a:rPr>
              <a:t>JAUNIMO TARPTAUTINIO BENDRADARBIAVIMO AGENTŪRA (JTBA)</a:t>
            </a:r>
            <a:r>
              <a:rPr lang="lt-LT" sz="4100" spc="676" dirty="0">
                <a:solidFill>
                  <a:schemeClr val="tx2">
                    <a:lumMod val="75000"/>
                  </a:schemeClr>
                </a:solidFill>
                <a:latin typeface="Sifonn" panose="020B0604020202020204" charset="-70"/>
              </a:rPr>
              <a:t> </a:t>
            </a:r>
            <a:endParaRPr lang="en-US" sz="4100" spc="676" dirty="0">
              <a:solidFill>
                <a:schemeClr val="tx2">
                  <a:lumMod val="75000"/>
                </a:schemeClr>
              </a:solidFill>
              <a:latin typeface="Sifonn" panose="020B0604020202020204" charset="-7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6678" y="6180500"/>
            <a:ext cx="9913399" cy="114103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55747" y="6366296"/>
            <a:ext cx="543900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958"/>
              </a:lnSpc>
            </a:pPr>
            <a:r>
              <a:rPr lang="en-US" sz="2100" spc="42" dirty="0">
                <a:solidFill>
                  <a:srgbClr val="1F375B"/>
                </a:solidFill>
                <a:latin typeface="Open Sans"/>
              </a:rPr>
              <a:t>JTBA </a:t>
            </a:r>
            <a:r>
              <a:rPr lang="en-US" sz="2100" spc="42" dirty="0" err="1">
                <a:solidFill>
                  <a:srgbClr val="1F375B"/>
                </a:solidFill>
                <a:latin typeface="Open Sans"/>
              </a:rPr>
              <a:t>Projektų</a:t>
            </a:r>
            <a:r>
              <a:rPr lang="en-US" sz="2100" spc="42" dirty="0">
                <a:solidFill>
                  <a:srgbClr val="1F375B"/>
                </a:solidFill>
                <a:latin typeface="Open Sans"/>
              </a:rPr>
              <a:t> </a:t>
            </a:r>
            <a:r>
              <a:rPr lang="en-US" sz="2100" spc="42" dirty="0" err="1">
                <a:solidFill>
                  <a:srgbClr val="1F375B"/>
                </a:solidFill>
                <a:latin typeface="Open Sans"/>
              </a:rPr>
              <a:t>koordinator</a:t>
            </a: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ė </a:t>
            </a:r>
          </a:p>
          <a:p>
            <a:pPr algn="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Aistė </a:t>
            </a:r>
            <a:r>
              <a:rPr lang="lt-LT" sz="2100" spc="42" dirty="0" err="1">
                <a:solidFill>
                  <a:srgbClr val="1F375B"/>
                </a:solidFill>
                <a:latin typeface="Open Sans"/>
              </a:rPr>
              <a:t>Natkevičiūtė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8420" y="1458301"/>
            <a:ext cx="1323196" cy="1088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274993"/>
            <a:ext cx="1772528" cy="436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1484" y="3630932"/>
            <a:ext cx="9328564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lt-LT" sz="3200" spc="507" dirty="0">
                <a:solidFill>
                  <a:srgbClr val="1F375B"/>
                </a:solidFill>
                <a:latin typeface="Sifonn"/>
              </a:rPr>
              <a:t>EUROPOS SOLIDARUMO KORPUSAS</a:t>
            </a:r>
            <a:endParaRPr lang="en-US" sz="3200" spc="507" dirty="0">
              <a:solidFill>
                <a:srgbClr val="1F375B"/>
              </a:solidFill>
              <a:latin typeface="Sifonn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68231" y="4574002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80801" y="3312221"/>
            <a:ext cx="6610445" cy="63900"/>
            <a:chOff x="0" y="0"/>
            <a:chExt cx="8813927" cy="851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-24680" y="6147897"/>
            <a:ext cx="3059391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Solidarumas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26292" y="6146844"/>
            <a:ext cx="3509232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Amžius 18-30 m.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0906" y="2376544"/>
            <a:ext cx="219465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Savanoriška veikla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638938" y="2421665"/>
            <a:ext cx="269658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Solidarumo projektai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5431" y="1215935"/>
            <a:ext cx="749931" cy="109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8"/>
          <p:cNvSpPr txBox="1"/>
          <p:nvPr/>
        </p:nvSpPr>
        <p:spPr>
          <a:xfrm>
            <a:off x="6527555" y="2465103"/>
            <a:ext cx="3105150" cy="76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Įdarbinimas ir stažuotės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53821" y="1294381"/>
            <a:ext cx="1039447" cy="103944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595961" y="6149276"/>
            <a:ext cx="3059391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Neformalus mokymasis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5" y="250784"/>
            <a:ext cx="1767993" cy="438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668" y="1167572"/>
            <a:ext cx="1133954" cy="12132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464" y="5060709"/>
            <a:ext cx="908383" cy="9083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6493" y="4905164"/>
            <a:ext cx="1188823" cy="11888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56" y="4990511"/>
            <a:ext cx="914479" cy="1103472"/>
          </a:xfrm>
          <a:prstGeom prst="rect">
            <a:avLst/>
          </a:prstGeom>
          <a:solidFill>
            <a:srgbClr val="CAF1F3"/>
          </a:solidFill>
          <a:ln>
            <a:noFill/>
          </a:ln>
        </p:spPr>
      </p:pic>
      <p:pic>
        <p:nvPicPr>
          <p:cNvPr id="32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46673" y="5134040"/>
            <a:ext cx="495207" cy="51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61102" y="5134040"/>
            <a:ext cx="495207" cy="517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1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5136" y="1116056"/>
            <a:ext cx="8653196" cy="574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4"/>
              </a:lnSpc>
            </a:pPr>
            <a:r>
              <a:rPr lang="lt-LT" sz="2500" b="1" dirty="0">
                <a:solidFill>
                  <a:prstClr val="black"/>
                </a:solidFill>
                <a:latin typeface="Sifonn" panose="020B0604020202020204" charset="-70"/>
                <a:ea typeface="+mj-ea"/>
                <a:cs typeface="+mj-cs"/>
              </a:rPr>
              <a:t>KAS GALI DALYVAUTI?</a:t>
            </a:r>
            <a:endParaRPr lang="en-US" sz="2500" spc="386" dirty="0">
              <a:solidFill>
                <a:srgbClr val="1F375B"/>
              </a:solidFill>
              <a:latin typeface="Sifonn" panose="020B0604020202020204" charset="-7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6418" y="1716032"/>
            <a:ext cx="8403745" cy="69948"/>
            <a:chOff x="0" y="0"/>
            <a:chExt cx="10807700" cy="899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07700" cy="89957"/>
            </a:xfrm>
            <a:custGeom>
              <a:avLst/>
              <a:gdLst/>
              <a:ahLst/>
              <a:cxnLst/>
              <a:rect l="l" t="t" r="r" b="b"/>
              <a:pathLst>
                <a:path w="10807700" h="89957">
                  <a:moveTo>
                    <a:pt x="0" y="0"/>
                  </a:moveTo>
                  <a:lnTo>
                    <a:pt x="10807700" y="0"/>
                  </a:lnTo>
                  <a:lnTo>
                    <a:pt x="10807700" y="89957"/>
                  </a:lnTo>
                  <a:lnTo>
                    <a:pt x="0" y="89957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910" y="252907"/>
            <a:ext cx="1774090" cy="432854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848484" y="2227482"/>
            <a:ext cx="319011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lt-LT" sz="2500" dirty="0">
                <a:solidFill>
                  <a:srgbClr val="1F497D">
                    <a:lumMod val="75000"/>
                  </a:srgbClr>
                </a:solidFill>
                <a:latin typeface="Sifonn" panose="020B0604020202020204" charset="-70"/>
                <a:cs typeface="Calibri Light" panose="020F0302020204030204" pitchFamily="34" charset="0"/>
              </a:rPr>
              <a:t>JAUNI ŽMONĖS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lt-LT" sz="2500" dirty="0">
                <a:solidFill>
                  <a:srgbClr val="A92175"/>
                </a:solidFill>
                <a:latin typeface="Sifonn" panose="020B0604020202020204" charset="-70"/>
                <a:cs typeface="Calibri Light" panose="020F0302020204030204" pitchFamily="34" charset="0"/>
              </a:rPr>
              <a:t>18–30 M. </a:t>
            </a:r>
            <a:r>
              <a:rPr lang="lt-LT" sz="2500" dirty="0">
                <a:solidFill>
                  <a:srgbClr val="1F497D">
                    <a:lumMod val="75000"/>
                  </a:srgbClr>
                </a:solidFill>
                <a:latin typeface="Sifonn" panose="020B0604020202020204" charset="-70"/>
                <a:cs typeface="Calibri Light" panose="020F0302020204030204" pitchFamily="34" charset="0"/>
              </a:rPr>
              <a:t>UŽSIREGISTRAVĘ ESK DUOMBAZĖJE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619" y="2227481"/>
            <a:ext cx="5196620" cy="36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5136" y="1116056"/>
            <a:ext cx="8653196" cy="574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4"/>
              </a:lnSpc>
            </a:pPr>
            <a:r>
              <a:rPr lang="lt-LT" altLang="lt-LT" sz="2500" b="1" dirty="0">
                <a:solidFill>
                  <a:prstClr val="black"/>
                </a:solidFill>
                <a:latin typeface="Sifonn" panose="020B0604020202020204" charset="-70"/>
                <a:ea typeface="+mj-ea"/>
                <a:cs typeface="+mj-cs"/>
              </a:rPr>
              <a:t>SAVANORIŠKA VEIKLA </a:t>
            </a:r>
            <a:endParaRPr lang="en-US" sz="2500" spc="386" dirty="0">
              <a:solidFill>
                <a:srgbClr val="1F375B"/>
              </a:solidFill>
              <a:latin typeface="Sifonn" panose="020B0604020202020204" charset="-7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6418" y="1716032"/>
            <a:ext cx="8403745" cy="69948"/>
            <a:chOff x="0" y="0"/>
            <a:chExt cx="10807700" cy="899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07700" cy="89957"/>
            </a:xfrm>
            <a:custGeom>
              <a:avLst/>
              <a:gdLst/>
              <a:ahLst/>
              <a:cxnLst/>
              <a:rect l="l" t="t" r="r" b="b"/>
              <a:pathLst>
                <a:path w="10807700" h="89957">
                  <a:moveTo>
                    <a:pt x="0" y="0"/>
                  </a:moveTo>
                  <a:lnTo>
                    <a:pt x="10807700" y="0"/>
                  </a:lnTo>
                  <a:lnTo>
                    <a:pt x="10807700" y="89957"/>
                  </a:lnTo>
                  <a:lnTo>
                    <a:pt x="0" y="89957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86412" y="5523098"/>
            <a:ext cx="3291198" cy="1247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Veikla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turi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b</a:t>
            </a:r>
            <a:r>
              <a:rPr lang="lt-LT" sz="2000" dirty="0" err="1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ūti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pilnai įtraukianti (</a:t>
            </a:r>
            <a:r>
              <a:rPr lang="lt-LT" sz="20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30-38 val. </a:t>
            </a:r>
            <a:r>
              <a:rPr lang="lt-LT" sz="2000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 savaitę), trukti visą darbo dieną.</a:t>
            </a:r>
            <a:endParaRPr lang="lt-LT" sz="2000" dirty="0">
              <a:solidFill>
                <a:srgbClr val="1F497D">
                  <a:lumMod val="7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412103" y="4343400"/>
            <a:ext cx="4083700" cy="1368425"/>
          </a:xfrm>
          <a:prstGeom prst="rect">
            <a:avLst/>
          </a:prstGeom>
        </p:spPr>
        <p:txBody>
          <a:bodyPr lIns="91417" tIns="45710" rIns="91417" bIns="4571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lt-LT" sz="2000" dirty="0">
                <a:solidFill>
                  <a:srgbClr val="808080">
                    <a:lumMod val="50000"/>
                  </a:srgbClr>
                </a:solidFill>
                <a:latin typeface="Sifonn" panose="020B0604020202020204" charset="-70"/>
                <a:cs typeface="Calibri Light" panose="020F0302020204030204" pitchFamily="34" charset="0"/>
              </a:rPr>
              <a:t>ILGALAIKĖ </a:t>
            </a:r>
            <a:r>
              <a:rPr lang="lt-LT" sz="2000" b="1" dirty="0">
                <a:solidFill>
                  <a:srgbClr val="9C284C"/>
                </a:solidFill>
                <a:latin typeface="Sifonn" panose="020B0604020202020204" charset="-70"/>
                <a:cs typeface="Calibri Light" panose="020F0302020204030204" pitchFamily="34" charset="0"/>
              </a:rPr>
              <a:t>2-12 MĖN.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lt-LT" sz="2000" dirty="0">
                <a:solidFill>
                  <a:srgbClr val="808080">
                    <a:lumMod val="50000"/>
                  </a:srgbClr>
                </a:solidFill>
                <a:latin typeface="Sifonn" panose="020B0604020202020204" charset="-70"/>
                <a:cs typeface="Calibri Light" panose="020F0302020204030204" pitchFamily="34" charset="0"/>
              </a:rPr>
              <a:t>TRUMPALAIKĖ </a:t>
            </a:r>
            <a:r>
              <a:rPr lang="lt-LT" sz="2000" b="1" dirty="0">
                <a:solidFill>
                  <a:srgbClr val="9C284C"/>
                </a:solidFill>
                <a:latin typeface="Sifonn" panose="020B0604020202020204" charset="-70"/>
                <a:cs typeface="Calibri Light" panose="020F0302020204030204" pitchFamily="34" charset="0"/>
              </a:rPr>
              <a:t>IKI 2 MĖN.</a:t>
            </a:r>
          </a:p>
          <a:p>
            <a:pPr>
              <a:defRPr/>
            </a:pPr>
            <a:endParaRPr lang="lt-LT" sz="2000" dirty="0">
              <a:latin typeface="Sifonn" panose="020B0604020202020204" charset="-7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910" y="252907"/>
            <a:ext cx="1774090" cy="432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58056"/>
            <a:ext cx="4648382" cy="3101394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686416" y="2258060"/>
            <a:ext cx="3809387" cy="1871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lt-LT" sz="2000" dirty="0">
                <a:solidFill>
                  <a:srgbClr val="1F497D">
                    <a:lumMod val="7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Suteikia jaunimui galimybę vykdyti solidarią,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lt-LT" sz="2000" dirty="0">
                <a:solidFill>
                  <a:srgbClr val="1F497D">
                    <a:lumMod val="7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Pasirinktai organizacijai bei vietos bendruomenei  naudingą savanorišką veiklą savo arba kitoje šalyje.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4859967" y="5638369"/>
            <a:ext cx="451281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lt-LT" sz="1400" dirty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Savanoris iš Turkijos VU Gyvybės mokslų centre atkūrinėja gamtininko prof. R. Kazlausko kolekciją.</a:t>
            </a:r>
          </a:p>
        </p:txBody>
      </p:sp>
    </p:spTree>
    <p:extLst>
      <p:ext uri="{BB962C8B-B14F-4D97-AF65-F5344CB8AC3E}">
        <p14:creationId xmlns:p14="http://schemas.microsoft.com/office/powerpoint/2010/main" val="40278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5419" y="3498502"/>
            <a:ext cx="8653196" cy="75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lt-LT" sz="4300" spc="507" dirty="0">
                <a:solidFill>
                  <a:srgbClr val="1F375B"/>
                </a:solidFill>
                <a:latin typeface="Sifonn"/>
              </a:rPr>
              <a:t>FINANSAVIMAS</a:t>
            </a:r>
            <a:endParaRPr lang="en-US" sz="4300" spc="507" dirty="0">
              <a:solidFill>
                <a:srgbClr val="1F375B"/>
              </a:solidFill>
              <a:latin typeface="Sifonn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68231" y="4574002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80801" y="3312221"/>
            <a:ext cx="6610445" cy="63900"/>
            <a:chOff x="0" y="0"/>
            <a:chExt cx="8813927" cy="851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" y="6255308"/>
            <a:ext cx="3059391" cy="76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Kalbos kursai </a:t>
            </a:r>
          </a:p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(OLS)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59391" y="6242196"/>
            <a:ext cx="350923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Mokymai</a:t>
            </a:r>
            <a:br>
              <a:rPr lang="lt-LT" sz="2100" spc="42" dirty="0">
                <a:solidFill>
                  <a:srgbClr val="1F375B"/>
                </a:solidFill>
                <a:latin typeface="Open Sans"/>
              </a:rPr>
            </a:b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sveikatos draudimas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0" y="2527809"/>
            <a:ext cx="2609850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Kelionė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20878" y="2525270"/>
            <a:ext cx="3105150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Apgyvendinimas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595957" y="2525270"/>
            <a:ext cx="3105150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Vietinis transportas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568628" y="6246804"/>
            <a:ext cx="305939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Kišenpinigiai</a:t>
            </a:r>
          </a:p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dienpinigiai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737" y="1565577"/>
            <a:ext cx="908383" cy="9083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07" y="1410158"/>
            <a:ext cx="1116579" cy="1116579"/>
          </a:xfrm>
          <a:prstGeom prst="rect">
            <a:avLst/>
          </a:prstGeom>
          <a:noFill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68" y="1429674"/>
            <a:ext cx="1093354" cy="10933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93" y="4899629"/>
            <a:ext cx="1295095" cy="12950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27" y="4856481"/>
            <a:ext cx="1328973" cy="13289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568" y="5052033"/>
            <a:ext cx="1142695" cy="11426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5671" y="273759"/>
            <a:ext cx="1767993" cy="43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Kazlų rū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57325"/>
            <a:ext cx="13716000" cy="102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4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Vilkaviškio Aušros gimnaz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838199"/>
            <a:ext cx="12395200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1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Kazlų Rūdos Kazio Griniaus gimnaz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050" y="-533400"/>
            <a:ext cx="11037651" cy="823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5136" y="1116056"/>
            <a:ext cx="8653196" cy="574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4"/>
              </a:lnSpc>
            </a:pPr>
            <a:r>
              <a:rPr lang="lt-LT" sz="2500" b="1" dirty="0">
                <a:solidFill>
                  <a:prstClr val="black"/>
                </a:solidFill>
                <a:latin typeface="Sifonn" panose="020B0604020202020204" charset="-70"/>
                <a:ea typeface="+mj-ea"/>
                <a:cs typeface="+mj-cs"/>
              </a:rPr>
              <a:t>SOLIDARUMO PROJEKTAI</a:t>
            </a:r>
            <a:endParaRPr lang="en-US" sz="2500" spc="386" dirty="0">
              <a:solidFill>
                <a:srgbClr val="1F375B"/>
              </a:solidFill>
              <a:latin typeface="Sifonn" panose="020B0604020202020204" charset="-7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6418" y="1716032"/>
            <a:ext cx="8403745" cy="69948"/>
            <a:chOff x="0" y="0"/>
            <a:chExt cx="10807700" cy="899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07700" cy="89957"/>
            </a:xfrm>
            <a:custGeom>
              <a:avLst/>
              <a:gdLst/>
              <a:ahLst/>
              <a:cxnLst/>
              <a:rect l="l" t="t" r="r" b="b"/>
              <a:pathLst>
                <a:path w="10807700" h="89957">
                  <a:moveTo>
                    <a:pt x="0" y="0"/>
                  </a:moveTo>
                  <a:lnTo>
                    <a:pt x="10807700" y="0"/>
                  </a:lnTo>
                  <a:lnTo>
                    <a:pt x="10807700" y="89957"/>
                  </a:lnTo>
                  <a:lnTo>
                    <a:pt x="0" y="89957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910" y="252907"/>
            <a:ext cx="1774090" cy="432854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848487" y="2227483"/>
            <a:ext cx="4256916" cy="1378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lt-LT" sz="2200" dirty="0">
                <a:solidFill>
                  <a:srgbClr val="1F497D">
                    <a:lumMod val="7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Pačių jaunų žmonių inicijuota, parengta ir įgyvendinama (nacionalinė) veikla, teikianti naudą vietos bendruomenei.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4" y="2057400"/>
            <a:ext cx="3488667" cy="46515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4" y="4085604"/>
            <a:ext cx="4724400" cy="1508105"/>
          </a:xfrm>
          <a:prstGeom prst="rect">
            <a:avLst/>
          </a:prstGeom>
        </p:spPr>
        <p:txBody>
          <a:bodyPr wrap="square" lIns="91417" tIns="45710" rIns="91417" bIns="45710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lt-LT" altLang="en-US" sz="2000" b="1" dirty="0">
                <a:solidFill>
                  <a:srgbClr val="20385D"/>
                </a:solidFill>
                <a:latin typeface="Sifonn" panose="020B0604020202020204" charset="-70"/>
                <a:cs typeface="Calibri Light" panose="020F0302020204030204" pitchFamily="34" charset="0"/>
              </a:rPr>
              <a:t>VEIKLOS TRUKMĖ: </a:t>
            </a:r>
            <a:r>
              <a:rPr lang="lt-LT" altLang="en-US" sz="2000" b="1" dirty="0">
                <a:solidFill>
                  <a:srgbClr val="A92175"/>
                </a:solidFill>
                <a:latin typeface="Sifonn" panose="020B0604020202020204" charset="-70"/>
                <a:cs typeface="Calibri Light" panose="020F0302020204030204" pitchFamily="34" charset="0"/>
              </a:rPr>
              <a:t>2-12 MĖN.</a:t>
            </a:r>
            <a:endParaRPr lang="en-GB" altLang="en-US" sz="2000" b="1" dirty="0">
              <a:solidFill>
                <a:srgbClr val="A92175"/>
              </a:solidFill>
              <a:latin typeface="Sifonn" panose="020B0604020202020204" charset="-70"/>
              <a:cs typeface="Calibri Light" panose="020F0302020204030204" pitchFamily="34" charset="0"/>
            </a:endParaRPr>
          </a:p>
          <a:p>
            <a:pPr lvl="0" algn="just">
              <a:buClr>
                <a:srgbClr val="FFFFFF"/>
              </a:buClr>
              <a:defRPr/>
            </a:pPr>
            <a:endParaRPr lang="lt-LT" altLang="en-US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just">
              <a:buClr>
                <a:srgbClr val="FFFFFF"/>
              </a:buClr>
              <a:defRPr/>
            </a:pPr>
            <a:r>
              <a:rPr lang="lt-LT" altLang="en-US" b="1" dirty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Teikti paraiškas gali: </a:t>
            </a:r>
          </a:p>
          <a:p>
            <a:pPr lvl="0" algn="just">
              <a:buClr>
                <a:srgbClr val="FFFFFF"/>
              </a:buClr>
              <a:defRPr/>
            </a:pPr>
            <a:r>
              <a:rPr lang="lt-LT" altLang="en-US" dirty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Neformali </a:t>
            </a:r>
            <a:r>
              <a:rPr lang="lt-LT" altLang="en-US" b="1" dirty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bent 5 jaunų žmonių </a:t>
            </a:r>
            <a:r>
              <a:rPr lang="lt-LT" altLang="en-US" dirty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grupė arba </a:t>
            </a:r>
            <a:r>
              <a:rPr lang="lt-LT" altLang="en-US" dirty="0" smtClean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organizacija.</a:t>
            </a:r>
            <a:endParaRPr lang="lt-LT" altLang="en-US" dirty="0">
              <a:solidFill>
                <a:srgbClr val="20385D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5791200" y="6872658"/>
            <a:ext cx="4512819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lt-LT" sz="1400" dirty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Projektas „SOLIDARUMO KAVA“</a:t>
            </a:r>
          </a:p>
        </p:txBody>
      </p:sp>
    </p:spTree>
    <p:extLst>
      <p:ext uri="{BB962C8B-B14F-4D97-AF65-F5344CB8AC3E}">
        <p14:creationId xmlns:p14="http://schemas.microsoft.com/office/powerpoint/2010/main" val="315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810" y="3238500"/>
            <a:ext cx="9737257" cy="75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300" spc="507" dirty="0">
                <a:solidFill>
                  <a:srgbClr val="1F375B"/>
                </a:solidFill>
                <a:latin typeface="Sifonn"/>
              </a:rPr>
              <a:t>NUO KO PRADĖTI?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16711" y="3131755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17058" y="4333283"/>
            <a:ext cx="6610445" cy="63900"/>
            <a:chOff x="0" y="0"/>
            <a:chExt cx="8813927" cy="851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79585" y="5991002"/>
            <a:ext cx="3059391" cy="76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Bendruomenės poreikis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44879" y="2627748"/>
            <a:ext cx="299129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Problemos</a:t>
            </a:r>
            <a:r>
              <a:rPr lang="en-US" sz="2100" spc="42" dirty="0">
                <a:solidFill>
                  <a:srgbClr val="1F375B"/>
                </a:solidFill>
                <a:latin typeface="Open Sans"/>
              </a:rPr>
              <a:t> </a:t>
            </a:r>
            <a:r>
              <a:rPr lang="en-US" sz="2100" spc="42" dirty="0" err="1">
                <a:solidFill>
                  <a:srgbClr val="1F375B"/>
                </a:solidFill>
                <a:latin typeface="Open Sans"/>
              </a:rPr>
              <a:t>aktualumas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77212" y="5989951"/>
            <a:ext cx="2895600" cy="76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Globojanti organizacija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9523" y="2626527"/>
            <a:ext cx="2276475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Vietinė iniciatyva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99974" y="5988751"/>
            <a:ext cx="2514601" cy="76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Konsultanto darbas su grupe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63781" y="2633962"/>
            <a:ext cx="3105150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5+ jauni žmonės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49941" y="1309087"/>
            <a:ext cx="1135929" cy="11829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30531" y="1304184"/>
            <a:ext cx="495207" cy="51771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57143" y="1305563"/>
            <a:ext cx="495207" cy="5177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93652" y="1505207"/>
            <a:ext cx="1537435" cy="8264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169" y="4682321"/>
            <a:ext cx="1122823" cy="112282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20519" y="4618578"/>
            <a:ext cx="1191674" cy="11916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85887" y="4608774"/>
            <a:ext cx="1135473" cy="121378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87539" y="1397345"/>
            <a:ext cx="554578" cy="10182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0910" y="252907"/>
            <a:ext cx="1774090" cy="43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IMG_20191108_123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6743" y="-21609"/>
            <a:ext cx="10515600" cy="78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5344634" y="2145339"/>
            <a:ext cx="3631510" cy="3508988"/>
          </a:xfrm>
          <a:prstGeom prst="ellipse">
            <a:avLst/>
          </a:prstGeom>
          <a:solidFill>
            <a:srgbClr val="00C4C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17" tIns="45710" rIns="91417" bIns="45710" rtlCol="0" anchor="ctr"/>
          <a:lstStyle/>
          <a:p>
            <a:pPr algn="ctr"/>
            <a:endParaRPr lang="lt-LT"/>
          </a:p>
        </p:txBody>
      </p:sp>
      <p:sp>
        <p:nvSpPr>
          <p:cNvPr id="22" name="Oval 21"/>
          <p:cNvSpPr/>
          <p:nvPr/>
        </p:nvSpPr>
        <p:spPr>
          <a:xfrm>
            <a:off x="1371604" y="2145339"/>
            <a:ext cx="3631510" cy="3508988"/>
          </a:xfrm>
          <a:prstGeom prst="ellipse">
            <a:avLst/>
          </a:prstGeom>
          <a:solidFill>
            <a:srgbClr val="00C4C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17" tIns="45710" rIns="91417" bIns="45710" rtlCol="0" anchor="ctr"/>
          <a:lstStyle/>
          <a:p>
            <a:pPr algn="ctr"/>
            <a:endParaRPr lang="lt-LT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64335" y="1141265"/>
            <a:ext cx="6813370" cy="766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lt-LT" sz="2500" spc="254" dirty="0">
                <a:solidFill>
                  <a:srgbClr val="1F375B"/>
                </a:solidFill>
                <a:latin typeface="Sifonn"/>
              </a:rPr>
              <a:t>JTBA ADMINISTRUOJAMOS PROGRAMOS</a:t>
            </a:r>
            <a:endParaRPr lang="en-US" sz="2500" spc="254" dirty="0">
              <a:solidFill>
                <a:srgbClr val="1F375B"/>
              </a:solidFill>
              <a:latin typeface="Sifonn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764339" y="2355718"/>
            <a:ext cx="3870979" cy="3194302"/>
            <a:chOff x="-279721" y="-9525"/>
            <a:chExt cx="3767686" cy="3051107"/>
          </a:xfrm>
        </p:grpSpPr>
        <p:sp>
          <p:nvSpPr>
            <p:cNvPr id="8" name="TextBox 8"/>
            <p:cNvSpPr txBox="1"/>
            <p:nvPr/>
          </p:nvSpPr>
          <p:spPr>
            <a:xfrm>
              <a:off x="-279721" y="567254"/>
              <a:ext cx="2771868" cy="2474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Sifonn"/>
                </a:rPr>
                <a:t>KA1 - MOBILUMAS MOKYMOSI TIKSLAIS / JAUNIMO DARBUOTOJŲ MOBILUMAS</a:t>
              </a:r>
              <a:endParaRPr lang="lt-LT" sz="1600" dirty="0">
                <a:solidFill>
                  <a:schemeClr val="bg1"/>
                </a:solidFill>
                <a:latin typeface="Sifonn"/>
              </a:endParaRPr>
            </a:p>
            <a:p>
              <a:pPr algn="ctr">
                <a:lnSpc>
                  <a:spcPts val="2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Sifonn"/>
                </a:rPr>
                <a:t>KA2 - STRATEGINĖS PARTNERYSTĖS</a:t>
              </a:r>
              <a:endParaRPr lang="lt-LT" sz="1600" dirty="0">
                <a:solidFill>
                  <a:schemeClr val="bg1"/>
                </a:solidFill>
                <a:latin typeface="Sifonn"/>
              </a:endParaRPr>
            </a:p>
            <a:p>
              <a:pPr algn="ctr">
                <a:lnSpc>
                  <a:spcPts val="2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Sifonn"/>
                </a:rPr>
                <a:t>KA</a:t>
              </a:r>
              <a:r>
                <a:rPr lang="lt-LT" sz="1600" dirty="0">
                  <a:solidFill>
                    <a:schemeClr val="bg1"/>
                  </a:solidFill>
                  <a:latin typeface="Sifonn"/>
                </a:rPr>
                <a:t>3</a:t>
              </a:r>
              <a:r>
                <a:rPr lang="en-US" sz="1600" dirty="0">
                  <a:solidFill>
                    <a:schemeClr val="bg1"/>
                  </a:solidFill>
                  <a:latin typeface="Sifonn"/>
                </a:rPr>
                <a:t> – </a:t>
              </a:r>
              <a:r>
                <a:rPr lang="lt-LT" sz="1600" dirty="0">
                  <a:solidFill>
                    <a:schemeClr val="bg1"/>
                  </a:solidFill>
                  <a:latin typeface="Sifonn"/>
                </a:rPr>
                <a:t>JAUNIMO DIALOGO PROJEKTAI</a:t>
              </a:r>
              <a:endParaRPr lang="en-US" sz="1600" dirty="0">
                <a:solidFill>
                  <a:schemeClr val="bg1"/>
                </a:solidFill>
                <a:latin typeface="Sifonn"/>
              </a:endParaRPr>
            </a:p>
            <a:p>
              <a:pPr algn="ctr">
                <a:lnSpc>
                  <a:spcPts val="1431"/>
                </a:lnSpc>
              </a:pPr>
              <a:endParaRPr lang="lt-LT" sz="1600" dirty="0">
                <a:solidFill>
                  <a:schemeClr val="bg1"/>
                </a:solidFill>
                <a:latin typeface="Sifonn"/>
              </a:endParaRPr>
            </a:p>
            <a:p>
              <a:pPr algn="ctr">
                <a:lnSpc>
                  <a:spcPts val="1431"/>
                </a:lnSpc>
              </a:pPr>
              <a:endParaRPr lang="en-US" sz="1600" dirty="0">
                <a:solidFill>
                  <a:schemeClr val="bg1"/>
                </a:solidFill>
                <a:latin typeface="Sifonn"/>
              </a:endParaRPr>
            </a:p>
            <a:p>
              <a:pPr algn="ctr">
                <a:lnSpc>
                  <a:spcPts val="1431"/>
                </a:lnSpc>
              </a:pPr>
              <a:endParaRPr lang="en-US" sz="1400" dirty="0">
                <a:solidFill>
                  <a:schemeClr val="bg1"/>
                </a:solidFill>
                <a:latin typeface="Sifonn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3487965" cy="431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927283" y="2664106"/>
            <a:ext cx="4156043" cy="1605668"/>
            <a:chOff x="0" y="-19050"/>
            <a:chExt cx="5541392" cy="2140888"/>
          </a:xfrm>
        </p:grpSpPr>
        <p:sp>
          <p:nvSpPr>
            <p:cNvPr id="11" name="TextBox 11"/>
            <p:cNvSpPr txBox="1"/>
            <p:nvPr/>
          </p:nvSpPr>
          <p:spPr>
            <a:xfrm>
              <a:off x="1253492" y="1095918"/>
              <a:ext cx="4287900" cy="1025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lt-LT" sz="1600" dirty="0">
                  <a:solidFill>
                    <a:schemeClr val="bg1"/>
                  </a:solidFill>
                  <a:latin typeface="Sifonn"/>
                </a:rPr>
                <a:t>SAVANORIŠKA VEIKLA</a:t>
              </a:r>
            </a:p>
            <a:p>
              <a:pPr>
                <a:lnSpc>
                  <a:spcPts val="1959"/>
                </a:lnSpc>
              </a:pPr>
              <a:r>
                <a:rPr lang="lt-LT" sz="1600" dirty="0">
                  <a:solidFill>
                    <a:schemeClr val="bg1"/>
                  </a:solidFill>
                  <a:latin typeface="Sifonn"/>
                </a:rPr>
                <a:t>ĮDARBINIMAS IR STAŽUOTĖS</a:t>
              </a:r>
            </a:p>
            <a:p>
              <a:pPr>
                <a:lnSpc>
                  <a:spcPts val="1959"/>
                </a:lnSpc>
              </a:pPr>
              <a:r>
                <a:rPr lang="lt-LT" sz="1600" dirty="0">
                  <a:solidFill>
                    <a:schemeClr val="bg1"/>
                  </a:solidFill>
                  <a:latin typeface="Sifonn"/>
                </a:rPr>
                <a:t>SOLIDARUMO PROJEKTAI</a:t>
              </a:r>
              <a:endParaRPr lang="en-US" sz="1600" dirty="0">
                <a:solidFill>
                  <a:schemeClr val="bg1"/>
                </a:solidFill>
                <a:latin typeface="Sifonn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278385" cy="528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pic>
        <p:nvPicPr>
          <p:cNvPr id="1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09804" y="5909132"/>
            <a:ext cx="2127921" cy="6034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4" y="6063460"/>
            <a:ext cx="1772528" cy="4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IMG_20191108_100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92456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73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5136" y="1116056"/>
            <a:ext cx="8653196" cy="574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4"/>
              </a:lnSpc>
            </a:pPr>
            <a:r>
              <a:rPr lang="lt-LT" sz="2500" b="1" dirty="0">
                <a:solidFill>
                  <a:prstClr val="black"/>
                </a:solidFill>
                <a:latin typeface="Sifonn" panose="020B0604020202020204" charset="-70"/>
                <a:ea typeface="+mj-ea"/>
                <a:cs typeface="+mj-cs"/>
              </a:rPr>
              <a:t>PROFESINĖ VEIKLA</a:t>
            </a:r>
            <a:endParaRPr lang="en-US" sz="2500" spc="386" dirty="0">
              <a:solidFill>
                <a:srgbClr val="1F375B"/>
              </a:solidFill>
              <a:latin typeface="Sifonn" panose="020B0604020202020204" charset="-7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6418" y="1716032"/>
            <a:ext cx="8403745" cy="69948"/>
            <a:chOff x="0" y="0"/>
            <a:chExt cx="10807700" cy="899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07700" cy="89957"/>
            </a:xfrm>
            <a:custGeom>
              <a:avLst/>
              <a:gdLst/>
              <a:ahLst/>
              <a:cxnLst/>
              <a:rect l="l" t="t" r="r" b="b"/>
              <a:pathLst>
                <a:path w="10807700" h="89957">
                  <a:moveTo>
                    <a:pt x="0" y="0"/>
                  </a:moveTo>
                  <a:lnTo>
                    <a:pt x="10807700" y="0"/>
                  </a:lnTo>
                  <a:lnTo>
                    <a:pt x="10807700" y="89957"/>
                  </a:lnTo>
                  <a:lnTo>
                    <a:pt x="0" y="89957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910" y="252907"/>
            <a:ext cx="1774090" cy="432854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686413" y="2215541"/>
            <a:ext cx="3962400" cy="3118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lt-LT" sz="2000" dirty="0">
                <a:solidFill>
                  <a:srgbClr val="1F497D">
                    <a:lumMod val="7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Suteikia jaunimui galimybę dirbti arba atlikti praktiką įvairiuose sektoriuose, kuriuose vykdoma su solidarumu susijusi veikla ir kuriuose reikia motyvuoto visuomeniškų pažiūrų jaunimo.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lt-LT" sz="2000" dirty="0">
              <a:solidFill>
                <a:srgbClr val="1F497D">
                  <a:lumMod val="75000"/>
                </a:srgb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lt-LT" sz="2000" dirty="0">
              <a:solidFill>
                <a:srgbClr val="1F497D">
                  <a:lumMod val="75000"/>
                </a:srgb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lt-LT" sz="2000" dirty="0">
              <a:solidFill>
                <a:srgbClr val="1F497D">
                  <a:lumMod val="75000"/>
                </a:srgb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lt-LT" sz="2000" dirty="0">
              <a:solidFill>
                <a:srgbClr val="1F497D">
                  <a:lumMod val="75000"/>
                </a:srgb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6413" y="4612307"/>
            <a:ext cx="4724400" cy="1231106"/>
          </a:xfrm>
          <a:prstGeom prst="rect">
            <a:avLst/>
          </a:prstGeom>
        </p:spPr>
        <p:txBody>
          <a:bodyPr wrap="square" lIns="91417" tIns="45710" rIns="91417" bIns="45710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lt-LT" altLang="en-US" sz="2000" b="1" dirty="0">
                <a:solidFill>
                  <a:srgbClr val="20385D"/>
                </a:solidFill>
                <a:latin typeface="Sifonn" panose="020B0604020202020204" charset="-70"/>
                <a:cs typeface="Calibri Light" panose="020F0302020204030204" pitchFamily="34" charset="0"/>
              </a:rPr>
              <a:t>VEIKLOS TRUKMĖ: </a:t>
            </a:r>
            <a:r>
              <a:rPr lang="lt-LT" altLang="en-US" sz="2000" b="1" dirty="0">
                <a:solidFill>
                  <a:srgbClr val="A92175"/>
                </a:solidFill>
                <a:latin typeface="Sifonn" panose="020B0604020202020204" charset="-70"/>
                <a:cs typeface="Calibri Light" panose="020F0302020204030204" pitchFamily="34" charset="0"/>
              </a:rPr>
              <a:t>2-12 MĖN.</a:t>
            </a:r>
            <a:endParaRPr lang="en-GB" altLang="en-US" sz="2000" b="1" dirty="0">
              <a:solidFill>
                <a:srgbClr val="A92175"/>
              </a:solidFill>
              <a:latin typeface="Sifonn" panose="020B0604020202020204" charset="-70"/>
              <a:cs typeface="Calibri Light" panose="020F0302020204030204" pitchFamily="34" charset="0"/>
            </a:endParaRPr>
          </a:p>
          <a:p>
            <a:pPr lvl="0" algn="just">
              <a:buClr>
                <a:srgbClr val="FFFFFF"/>
              </a:buClr>
              <a:defRPr/>
            </a:pPr>
            <a:endParaRPr lang="lt-LT" altLang="en-US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rgbClr val="FFFFFF"/>
              </a:buClr>
              <a:defRPr/>
            </a:pPr>
            <a:r>
              <a:rPr lang="lt-LT" altLang="en-US" b="1" dirty="0" smtClean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Stažuotės: 2-6 </a:t>
            </a:r>
            <a:r>
              <a:rPr lang="lt-LT" altLang="en-US" b="1" dirty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mėn</a:t>
            </a:r>
            <a:r>
              <a:rPr lang="lt-LT" altLang="en-US" b="1" dirty="0" smtClean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pPr lvl="0" algn="just">
              <a:buClr>
                <a:srgbClr val="FFFFFF"/>
              </a:buClr>
              <a:defRPr/>
            </a:pPr>
            <a:r>
              <a:rPr lang="lt-LT" altLang="en-US" b="1" dirty="0" smtClean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Įdarbinimas: 3-12 mėn. </a:t>
            </a:r>
            <a:endParaRPr lang="lt-LT" altLang="en-US" dirty="0">
              <a:solidFill>
                <a:srgbClr val="20385D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5638800" y="6019800"/>
            <a:ext cx="4512819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lt-LT" sz="1400" dirty="0">
                <a:solidFill>
                  <a:srgbClr val="20385D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Tikslas nėra kurti naujas darbo vietas.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4" y="2373628"/>
            <a:ext cx="4580293" cy="33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5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7409" y="3919014"/>
            <a:ext cx="8653196" cy="75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lt-LT" sz="4300" spc="507" dirty="0">
                <a:solidFill>
                  <a:srgbClr val="1F375B"/>
                </a:solidFill>
                <a:latin typeface="Sifonn"/>
              </a:rPr>
              <a:t>FINANSUOJAMA</a:t>
            </a:r>
            <a:endParaRPr lang="en-US" sz="4300" spc="507" dirty="0">
              <a:solidFill>
                <a:srgbClr val="1F375B"/>
              </a:solidFill>
              <a:latin typeface="Sifonn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508786" y="3740038"/>
            <a:ext cx="6610445" cy="63900"/>
            <a:chOff x="0" y="0"/>
            <a:chExt cx="8813927" cy="851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1F375B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" y="6255308"/>
            <a:ext cx="3059391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Kelionės išlaidos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59391" y="6242196"/>
            <a:ext cx="350923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Persikėlimo parama</a:t>
            </a:r>
            <a:br>
              <a:rPr lang="lt-LT" sz="2100" spc="42" dirty="0">
                <a:solidFill>
                  <a:srgbClr val="1F375B"/>
                </a:solidFill>
                <a:latin typeface="Open Sans"/>
              </a:rPr>
            </a:b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(vienkartinė išmoka)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41423" y="2654108"/>
            <a:ext cx="2609850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Darbo užmokestis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8222" y="2673268"/>
            <a:ext cx="3105150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Apgyvendinimas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261431" y="2673268"/>
            <a:ext cx="3105150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Vietinis transportas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568628" y="6246803"/>
            <a:ext cx="3059391" cy="38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spc="42" dirty="0">
                <a:solidFill>
                  <a:srgbClr val="1F375B"/>
                </a:solidFill>
                <a:latin typeface="Open Sans"/>
              </a:rPr>
              <a:t>Kalbos kursai (OLS)</a:t>
            </a:r>
            <a:endParaRPr lang="en-US" sz="2100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39" y="1350041"/>
            <a:ext cx="1116579" cy="1116579"/>
          </a:xfrm>
          <a:prstGeom prst="rect">
            <a:avLst/>
          </a:prstGeom>
          <a:noFill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01309"/>
            <a:ext cx="1093354" cy="10933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00" y="1181379"/>
            <a:ext cx="1295095" cy="12950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58" y="4926335"/>
            <a:ext cx="1328973" cy="13289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4" y="5042759"/>
            <a:ext cx="1142695" cy="1142695"/>
          </a:xfrm>
          <a:prstGeom prst="rect">
            <a:avLst/>
          </a:prstGeom>
        </p:spPr>
      </p:pic>
      <p:sp>
        <p:nvSpPr>
          <p:cNvPr id="24" name="TextBox 2"/>
          <p:cNvSpPr txBox="1"/>
          <p:nvPr/>
        </p:nvSpPr>
        <p:spPr>
          <a:xfrm>
            <a:off x="600683" y="3070138"/>
            <a:ext cx="8653196" cy="75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lt-LT" sz="4300" spc="507" dirty="0">
                <a:solidFill>
                  <a:srgbClr val="1F375B"/>
                </a:solidFill>
                <a:latin typeface="Sifonn"/>
              </a:rPr>
              <a:t>NEFINANSUOJAMA</a:t>
            </a:r>
            <a:endParaRPr lang="en-US" sz="4300" spc="507" dirty="0">
              <a:solidFill>
                <a:srgbClr val="1F375B"/>
              </a:solidFill>
              <a:latin typeface="Sifonn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62810" y="5237562"/>
            <a:ext cx="905198" cy="90519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5" y="273759"/>
            <a:ext cx="1767993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480489" y="5716842"/>
            <a:ext cx="10708041" cy="1596206"/>
            <a:chOff x="0" y="0"/>
            <a:chExt cx="8686800" cy="5203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6800" cy="5201920"/>
            </a:xfrm>
            <a:custGeom>
              <a:avLst/>
              <a:gdLst/>
              <a:ahLst/>
              <a:cxnLst/>
              <a:rect l="l" t="t" r="r" b="b"/>
              <a:pathLst>
                <a:path w="8686800" h="5201920">
                  <a:moveTo>
                    <a:pt x="6606540" y="2162810"/>
                  </a:moveTo>
                  <a:lnTo>
                    <a:pt x="5525770" y="1174750"/>
                  </a:lnTo>
                  <a:lnTo>
                    <a:pt x="4343400" y="2256790"/>
                  </a:lnTo>
                  <a:lnTo>
                    <a:pt x="3161030" y="1176020"/>
                  </a:lnTo>
                  <a:lnTo>
                    <a:pt x="2080260" y="2164080"/>
                  </a:lnTo>
                  <a:lnTo>
                    <a:pt x="1066800" y="1168400"/>
                  </a:lnTo>
                  <a:lnTo>
                    <a:pt x="0" y="2249170"/>
                  </a:lnTo>
                  <a:lnTo>
                    <a:pt x="0" y="2865120"/>
                  </a:lnTo>
                  <a:lnTo>
                    <a:pt x="1083310" y="1784350"/>
                  </a:lnTo>
                  <a:lnTo>
                    <a:pt x="2073910" y="2771140"/>
                  </a:lnTo>
                  <a:lnTo>
                    <a:pt x="3147060" y="1776730"/>
                  </a:lnTo>
                  <a:lnTo>
                    <a:pt x="4343400" y="2856230"/>
                  </a:lnTo>
                  <a:lnTo>
                    <a:pt x="5539740" y="1776730"/>
                  </a:lnTo>
                  <a:lnTo>
                    <a:pt x="6612890" y="2771140"/>
                  </a:lnTo>
                  <a:lnTo>
                    <a:pt x="7603490" y="1784350"/>
                  </a:lnTo>
                  <a:lnTo>
                    <a:pt x="8686800" y="2865120"/>
                  </a:lnTo>
                  <a:lnTo>
                    <a:pt x="8686800" y="2249170"/>
                  </a:lnTo>
                  <a:lnTo>
                    <a:pt x="7620000" y="1168400"/>
                  </a:lnTo>
                  <a:lnTo>
                    <a:pt x="6606540" y="2162810"/>
                  </a:lnTo>
                  <a:close/>
                  <a:moveTo>
                    <a:pt x="7620000" y="0"/>
                  </a:moveTo>
                  <a:lnTo>
                    <a:pt x="6606540" y="994410"/>
                  </a:lnTo>
                  <a:lnTo>
                    <a:pt x="5525770" y="7620"/>
                  </a:lnTo>
                  <a:lnTo>
                    <a:pt x="4343400" y="1088390"/>
                  </a:lnTo>
                  <a:lnTo>
                    <a:pt x="3161030" y="7620"/>
                  </a:lnTo>
                  <a:lnTo>
                    <a:pt x="2080260" y="995680"/>
                  </a:lnTo>
                  <a:lnTo>
                    <a:pt x="1066800" y="0"/>
                  </a:lnTo>
                  <a:lnTo>
                    <a:pt x="0" y="1080770"/>
                  </a:lnTo>
                  <a:lnTo>
                    <a:pt x="0" y="1696720"/>
                  </a:lnTo>
                  <a:lnTo>
                    <a:pt x="1083310" y="615950"/>
                  </a:lnTo>
                  <a:lnTo>
                    <a:pt x="2073910" y="1602740"/>
                  </a:lnTo>
                  <a:lnTo>
                    <a:pt x="3147060" y="609600"/>
                  </a:lnTo>
                  <a:lnTo>
                    <a:pt x="4343400" y="1689100"/>
                  </a:lnTo>
                  <a:lnTo>
                    <a:pt x="5539740" y="609600"/>
                  </a:lnTo>
                  <a:lnTo>
                    <a:pt x="6612890" y="1604010"/>
                  </a:lnTo>
                  <a:lnTo>
                    <a:pt x="7603490" y="617220"/>
                  </a:lnTo>
                  <a:lnTo>
                    <a:pt x="8686800" y="1697990"/>
                  </a:lnTo>
                  <a:lnTo>
                    <a:pt x="8686800" y="1080770"/>
                  </a:lnTo>
                  <a:lnTo>
                    <a:pt x="7620000" y="0"/>
                  </a:lnTo>
                  <a:close/>
                  <a:moveTo>
                    <a:pt x="6606540" y="4499610"/>
                  </a:moveTo>
                  <a:lnTo>
                    <a:pt x="5525770" y="3511550"/>
                  </a:lnTo>
                  <a:lnTo>
                    <a:pt x="4343400" y="4593590"/>
                  </a:lnTo>
                  <a:lnTo>
                    <a:pt x="3161030" y="3512820"/>
                  </a:lnTo>
                  <a:lnTo>
                    <a:pt x="2080260" y="4500880"/>
                  </a:lnTo>
                  <a:lnTo>
                    <a:pt x="1066800" y="3505200"/>
                  </a:lnTo>
                  <a:lnTo>
                    <a:pt x="0" y="4585970"/>
                  </a:lnTo>
                  <a:lnTo>
                    <a:pt x="0" y="5201920"/>
                  </a:lnTo>
                  <a:lnTo>
                    <a:pt x="1083310" y="4121150"/>
                  </a:lnTo>
                  <a:lnTo>
                    <a:pt x="2073910" y="5107940"/>
                  </a:lnTo>
                  <a:lnTo>
                    <a:pt x="3147060" y="4113530"/>
                  </a:lnTo>
                  <a:lnTo>
                    <a:pt x="4343400" y="5193030"/>
                  </a:lnTo>
                  <a:lnTo>
                    <a:pt x="5539740" y="4113530"/>
                  </a:lnTo>
                  <a:lnTo>
                    <a:pt x="6612890" y="5107940"/>
                  </a:lnTo>
                  <a:lnTo>
                    <a:pt x="7603490" y="4121150"/>
                  </a:lnTo>
                  <a:lnTo>
                    <a:pt x="8686800" y="5201920"/>
                  </a:lnTo>
                  <a:lnTo>
                    <a:pt x="8686800" y="4585970"/>
                  </a:lnTo>
                  <a:lnTo>
                    <a:pt x="7620000" y="3505200"/>
                  </a:lnTo>
                  <a:lnTo>
                    <a:pt x="6606540" y="4499610"/>
                  </a:lnTo>
                  <a:close/>
                  <a:moveTo>
                    <a:pt x="6606540" y="3331210"/>
                  </a:moveTo>
                  <a:lnTo>
                    <a:pt x="5525770" y="2343150"/>
                  </a:lnTo>
                  <a:lnTo>
                    <a:pt x="4343400" y="3425190"/>
                  </a:lnTo>
                  <a:lnTo>
                    <a:pt x="3161030" y="2344420"/>
                  </a:lnTo>
                  <a:lnTo>
                    <a:pt x="2080260" y="3332480"/>
                  </a:lnTo>
                  <a:lnTo>
                    <a:pt x="1066800" y="2336800"/>
                  </a:lnTo>
                  <a:lnTo>
                    <a:pt x="0" y="3417570"/>
                  </a:lnTo>
                  <a:lnTo>
                    <a:pt x="0" y="4033520"/>
                  </a:lnTo>
                  <a:lnTo>
                    <a:pt x="1083310" y="2952750"/>
                  </a:lnTo>
                  <a:lnTo>
                    <a:pt x="2073910" y="3939540"/>
                  </a:lnTo>
                  <a:lnTo>
                    <a:pt x="3147060" y="2945130"/>
                  </a:lnTo>
                  <a:lnTo>
                    <a:pt x="4343400" y="4024630"/>
                  </a:lnTo>
                  <a:lnTo>
                    <a:pt x="5539740" y="2945130"/>
                  </a:lnTo>
                  <a:lnTo>
                    <a:pt x="6612890" y="3939540"/>
                  </a:lnTo>
                  <a:lnTo>
                    <a:pt x="7603490" y="2952750"/>
                  </a:lnTo>
                  <a:lnTo>
                    <a:pt x="8686800" y="4033520"/>
                  </a:lnTo>
                  <a:lnTo>
                    <a:pt x="8686800" y="3417570"/>
                  </a:lnTo>
                  <a:lnTo>
                    <a:pt x="7620000" y="2336800"/>
                  </a:lnTo>
                  <a:lnTo>
                    <a:pt x="6606540" y="3331210"/>
                  </a:lnTo>
                  <a:close/>
                </a:path>
              </a:pathLst>
            </a:custGeom>
            <a:solidFill>
              <a:srgbClr val="CAF1F3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17366" y="1123157"/>
            <a:ext cx="9067801" cy="574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504"/>
              </a:lnSpc>
            </a:pPr>
            <a:r>
              <a:rPr lang="lt-LT" sz="3200" b="1" spc="64" dirty="0">
                <a:solidFill>
                  <a:srgbClr val="1F375B"/>
                </a:solidFill>
                <a:latin typeface="Open Sans"/>
              </a:rPr>
              <a:t>ĮSIVERTINIMAS</a:t>
            </a:r>
            <a:endParaRPr lang="en-US" sz="3200" b="1" spc="64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5" y="341616"/>
            <a:ext cx="1767993" cy="4389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4708" y="1445167"/>
            <a:ext cx="5867401" cy="1677382"/>
          </a:xfrm>
          <a:prstGeom prst="rect">
            <a:avLst/>
          </a:prstGeom>
        </p:spPr>
        <p:txBody>
          <a:bodyPr wrap="square" lIns="91417" tIns="45710" rIns="91417" bIns="45710">
            <a:spAutoFit/>
          </a:bodyPr>
          <a:lstStyle/>
          <a:p>
            <a:r>
              <a:rPr lang="lt-LT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Veiklų metu ir joms pasibaigus naudojamas</a:t>
            </a:r>
          </a:p>
          <a:p>
            <a:pPr marL="87292" fontAlgn="base">
              <a:spcAft>
                <a:spcPts val="600"/>
              </a:spcAft>
              <a:buClr>
                <a:srgbClr val="FFFFFF"/>
              </a:buClr>
            </a:pPr>
            <a:r>
              <a:rPr lang="lt-LT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lt-LT" dirty="0" err="1">
                <a:solidFill>
                  <a:srgbClr val="A9217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Youthpass</a:t>
            </a:r>
            <a:r>
              <a:rPr lang="lt-LT" dirty="0">
                <a:solidFill>
                  <a:srgbClr val="A9217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metodas ir </a:t>
            </a:r>
            <a:r>
              <a:rPr lang="lt-LT" dirty="0" smtClean="0">
                <a:solidFill>
                  <a:srgbClr val="A9217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pažymėjimas</a:t>
            </a:r>
            <a:br>
              <a:rPr lang="lt-LT" dirty="0" smtClean="0">
                <a:solidFill>
                  <a:srgbClr val="A9217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lt-LT" dirty="0" smtClean="0">
                <a:solidFill>
                  <a:srgbClr val="A9217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</a:t>
            </a:r>
            <a:r>
              <a:rPr lang="lt-LT" sz="1400" b="1" kern="0" dirty="0">
                <a:solidFill>
                  <a:srgbClr val="2038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(0,25 balo už 3 mėn. tarptautinę </a:t>
            </a:r>
            <a:r>
              <a:rPr lang="lt-LT" sz="1400" b="1" kern="0" dirty="0" err="1">
                <a:solidFill>
                  <a:srgbClr val="2038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savanorystę</a:t>
            </a:r>
            <a:r>
              <a:rPr lang="lt-LT" sz="1400" b="1" kern="0" dirty="0">
                <a:solidFill>
                  <a:srgbClr val="2038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lt-LT" dirty="0">
              <a:solidFill>
                <a:srgbClr val="A921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lt-LT" altLang="en-US" sz="2600" b="1" dirty="0">
              <a:solidFill>
                <a:srgbClr val="808080">
                  <a:lumMod val="50000"/>
                </a:srgb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55" y="3448043"/>
            <a:ext cx="4158955" cy="306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343400" y="2538288"/>
            <a:ext cx="5189362" cy="646331"/>
          </a:xfrm>
          <a:prstGeom prst="rect">
            <a:avLst/>
          </a:prstGeom>
        </p:spPr>
        <p:txBody>
          <a:bodyPr wrap="square" lIns="91417" tIns="45710" rIns="91417" bIns="45710">
            <a:spAutoFit/>
          </a:bodyPr>
          <a:lstStyle/>
          <a:p>
            <a:r>
              <a:rPr lang="lt-LT" alt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Visų veiklų projektų dalyviams yra išduodamas </a:t>
            </a:r>
          </a:p>
          <a:p>
            <a:r>
              <a:rPr lang="lt-LT" altLang="en-US" dirty="0" smtClean="0">
                <a:solidFill>
                  <a:srgbClr val="A9217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Europos </a:t>
            </a:r>
            <a:r>
              <a:rPr lang="lt-LT" altLang="en-US" dirty="0">
                <a:solidFill>
                  <a:srgbClr val="A9217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solidarumo korpuso pažymėjimas</a:t>
            </a:r>
            <a:endParaRPr lang="en-GB" altLang="en-US" dirty="0">
              <a:solidFill>
                <a:srgbClr val="A921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41" y="2538284"/>
            <a:ext cx="314484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5724" y="191215"/>
            <a:ext cx="2127921" cy="60344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480489" y="5716842"/>
            <a:ext cx="10708041" cy="1596206"/>
            <a:chOff x="0" y="0"/>
            <a:chExt cx="8686800" cy="5203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6800" cy="5201920"/>
            </a:xfrm>
            <a:custGeom>
              <a:avLst/>
              <a:gdLst/>
              <a:ahLst/>
              <a:cxnLst/>
              <a:rect l="l" t="t" r="r" b="b"/>
              <a:pathLst>
                <a:path w="8686800" h="5201920">
                  <a:moveTo>
                    <a:pt x="6606540" y="2162810"/>
                  </a:moveTo>
                  <a:lnTo>
                    <a:pt x="5525770" y="1174750"/>
                  </a:lnTo>
                  <a:lnTo>
                    <a:pt x="4343400" y="2256790"/>
                  </a:lnTo>
                  <a:lnTo>
                    <a:pt x="3161030" y="1176020"/>
                  </a:lnTo>
                  <a:lnTo>
                    <a:pt x="2080260" y="2164080"/>
                  </a:lnTo>
                  <a:lnTo>
                    <a:pt x="1066800" y="1168400"/>
                  </a:lnTo>
                  <a:lnTo>
                    <a:pt x="0" y="2249170"/>
                  </a:lnTo>
                  <a:lnTo>
                    <a:pt x="0" y="2865120"/>
                  </a:lnTo>
                  <a:lnTo>
                    <a:pt x="1083310" y="1784350"/>
                  </a:lnTo>
                  <a:lnTo>
                    <a:pt x="2073910" y="2771140"/>
                  </a:lnTo>
                  <a:lnTo>
                    <a:pt x="3147060" y="1776730"/>
                  </a:lnTo>
                  <a:lnTo>
                    <a:pt x="4343400" y="2856230"/>
                  </a:lnTo>
                  <a:lnTo>
                    <a:pt x="5539740" y="1776730"/>
                  </a:lnTo>
                  <a:lnTo>
                    <a:pt x="6612890" y="2771140"/>
                  </a:lnTo>
                  <a:lnTo>
                    <a:pt x="7603490" y="1784350"/>
                  </a:lnTo>
                  <a:lnTo>
                    <a:pt x="8686800" y="2865120"/>
                  </a:lnTo>
                  <a:lnTo>
                    <a:pt x="8686800" y="2249170"/>
                  </a:lnTo>
                  <a:lnTo>
                    <a:pt x="7620000" y="1168400"/>
                  </a:lnTo>
                  <a:lnTo>
                    <a:pt x="6606540" y="2162810"/>
                  </a:lnTo>
                  <a:close/>
                  <a:moveTo>
                    <a:pt x="7620000" y="0"/>
                  </a:moveTo>
                  <a:lnTo>
                    <a:pt x="6606540" y="994410"/>
                  </a:lnTo>
                  <a:lnTo>
                    <a:pt x="5525770" y="7620"/>
                  </a:lnTo>
                  <a:lnTo>
                    <a:pt x="4343400" y="1088390"/>
                  </a:lnTo>
                  <a:lnTo>
                    <a:pt x="3161030" y="7620"/>
                  </a:lnTo>
                  <a:lnTo>
                    <a:pt x="2080260" y="995680"/>
                  </a:lnTo>
                  <a:lnTo>
                    <a:pt x="1066800" y="0"/>
                  </a:lnTo>
                  <a:lnTo>
                    <a:pt x="0" y="1080770"/>
                  </a:lnTo>
                  <a:lnTo>
                    <a:pt x="0" y="1696720"/>
                  </a:lnTo>
                  <a:lnTo>
                    <a:pt x="1083310" y="615950"/>
                  </a:lnTo>
                  <a:lnTo>
                    <a:pt x="2073910" y="1602740"/>
                  </a:lnTo>
                  <a:lnTo>
                    <a:pt x="3147060" y="609600"/>
                  </a:lnTo>
                  <a:lnTo>
                    <a:pt x="4343400" y="1689100"/>
                  </a:lnTo>
                  <a:lnTo>
                    <a:pt x="5539740" y="609600"/>
                  </a:lnTo>
                  <a:lnTo>
                    <a:pt x="6612890" y="1604010"/>
                  </a:lnTo>
                  <a:lnTo>
                    <a:pt x="7603490" y="617220"/>
                  </a:lnTo>
                  <a:lnTo>
                    <a:pt x="8686800" y="1697990"/>
                  </a:lnTo>
                  <a:lnTo>
                    <a:pt x="8686800" y="1080770"/>
                  </a:lnTo>
                  <a:lnTo>
                    <a:pt x="7620000" y="0"/>
                  </a:lnTo>
                  <a:close/>
                  <a:moveTo>
                    <a:pt x="6606540" y="4499610"/>
                  </a:moveTo>
                  <a:lnTo>
                    <a:pt x="5525770" y="3511550"/>
                  </a:lnTo>
                  <a:lnTo>
                    <a:pt x="4343400" y="4593590"/>
                  </a:lnTo>
                  <a:lnTo>
                    <a:pt x="3161030" y="3512820"/>
                  </a:lnTo>
                  <a:lnTo>
                    <a:pt x="2080260" y="4500880"/>
                  </a:lnTo>
                  <a:lnTo>
                    <a:pt x="1066800" y="3505200"/>
                  </a:lnTo>
                  <a:lnTo>
                    <a:pt x="0" y="4585970"/>
                  </a:lnTo>
                  <a:lnTo>
                    <a:pt x="0" y="5201920"/>
                  </a:lnTo>
                  <a:lnTo>
                    <a:pt x="1083310" y="4121150"/>
                  </a:lnTo>
                  <a:lnTo>
                    <a:pt x="2073910" y="5107940"/>
                  </a:lnTo>
                  <a:lnTo>
                    <a:pt x="3147060" y="4113530"/>
                  </a:lnTo>
                  <a:lnTo>
                    <a:pt x="4343400" y="5193030"/>
                  </a:lnTo>
                  <a:lnTo>
                    <a:pt x="5539740" y="4113530"/>
                  </a:lnTo>
                  <a:lnTo>
                    <a:pt x="6612890" y="5107940"/>
                  </a:lnTo>
                  <a:lnTo>
                    <a:pt x="7603490" y="4121150"/>
                  </a:lnTo>
                  <a:lnTo>
                    <a:pt x="8686800" y="5201920"/>
                  </a:lnTo>
                  <a:lnTo>
                    <a:pt x="8686800" y="4585970"/>
                  </a:lnTo>
                  <a:lnTo>
                    <a:pt x="7620000" y="3505200"/>
                  </a:lnTo>
                  <a:lnTo>
                    <a:pt x="6606540" y="4499610"/>
                  </a:lnTo>
                  <a:close/>
                  <a:moveTo>
                    <a:pt x="6606540" y="3331210"/>
                  </a:moveTo>
                  <a:lnTo>
                    <a:pt x="5525770" y="2343150"/>
                  </a:lnTo>
                  <a:lnTo>
                    <a:pt x="4343400" y="3425190"/>
                  </a:lnTo>
                  <a:lnTo>
                    <a:pt x="3161030" y="2344420"/>
                  </a:lnTo>
                  <a:lnTo>
                    <a:pt x="2080260" y="3332480"/>
                  </a:lnTo>
                  <a:lnTo>
                    <a:pt x="1066800" y="2336800"/>
                  </a:lnTo>
                  <a:lnTo>
                    <a:pt x="0" y="3417570"/>
                  </a:lnTo>
                  <a:lnTo>
                    <a:pt x="0" y="4033520"/>
                  </a:lnTo>
                  <a:lnTo>
                    <a:pt x="1083310" y="2952750"/>
                  </a:lnTo>
                  <a:lnTo>
                    <a:pt x="2073910" y="3939540"/>
                  </a:lnTo>
                  <a:lnTo>
                    <a:pt x="3147060" y="2945130"/>
                  </a:lnTo>
                  <a:lnTo>
                    <a:pt x="4343400" y="4024630"/>
                  </a:lnTo>
                  <a:lnTo>
                    <a:pt x="5539740" y="2945130"/>
                  </a:lnTo>
                  <a:lnTo>
                    <a:pt x="6612890" y="3939540"/>
                  </a:lnTo>
                  <a:lnTo>
                    <a:pt x="7603490" y="2952750"/>
                  </a:lnTo>
                  <a:lnTo>
                    <a:pt x="8686800" y="4033520"/>
                  </a:lnTo>
                  <a:lnTo>
                    <a:pt x="8686800" y="3417570"/>
                  </a:lnTo>
                  <a:lnTo>
                    <a:pt x="7620000" y="2336800"/>
                  </a:lnTo>
                  <a:lnTo>
                    <a:pt x="6606540" y="3331210"/>
                  </a:lnTo>
                  <a:close/>
                </a:path>
              </a:pathLst>
            </a:custGeom>
            <a:solidFill>
              <a:srgbClr val="CAF1F3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17366" y="1123158"/>
            <a:ext cx="906780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4"/>
              </a:lnSpc>
            </a:pPr>
            <a:r>
              <a:rPr lang="en-US" sz="3200" b="1" spc="64" dirty="0" err="1">
                <a:solidFill>
                  <a:srgbClr val="1F375B"/>
                </a:solidFill>
                <a:latin typeface="Open Sans"/>
              </a:rPr>
              <a:t>Kviečiame</a:t>
            </a:r>
            <a:r>
              <a:rPr lang="en-US" sz="3200" b="1" spc="64" dirty="0">
                <a:solidFill>
                  <a:srgbClr val="1F375B"/>
                </a:solidFill>
                <a:latin typeface="Open Sans"/>
              </a:rPr>
              <a:t> </a:t>
            </a:r>
            <a:r>
              <a:rPr lang="en-US" sz="3200" b="1" spc="64" dirty="0" err="1">
                <a:solidFill>
                  <a:srgbClr val="1F375B"/>
                </a:solidFill>
                <a:latin typeface="Open Sans"/>
              </a:rPr>
              <a:t>registruotis</a:t>
            </a:r>
            <a:r>
              <a:rPr lang="en-US" sz="3200" b="1" spc="64" dirty="0">
                <a:solidFill>
                  <a:srgbClr val="1F375B"/>
                </a:solidFill>
                <a:latin typeface="Open Sans"/>
              </a:rPr>
              <a:t> į </a:t>
            </a:r>
            <a:r>
              <a:rPr lang="lt-LT" sz="3200" b="1" spc="64" dirty="0">
                <a:solidFill>
                  <a:srgbClr val="1F375B"/>
                </a:solidFill>
                <a:latin typeface="Open Sans"/>
              </a:rPr>
              <a:t>mokymo </a:t>
            </a:r>
            <a:r>
              <a:rPr lang="en-US" sz="3200" b="1" spc="64" dirty="0" err="1">
                <a:solidFill>
                  <a:srgbClr val="1F375B"/>
                </a:solidFill>
                <a:latin typeface="Open Sans"/>
              </a:rPr>
              <a:t>kursus</a:t>
            </a:r>
            <a:r>
              <a:rPr lang="en-US" sz="3200" b="1" spc="64" dirty="0">
                <a:solidFill>
                  <a:srgbClr val="1F375B"/>
                </a:solidFill>
                <a:latin typeface="Open Sans"/>
              </a:rPr>
              <a:t>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68198" y="2743204"/>
            <a:ext cx="434340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100" b="1" spc="42" dirty="0" err="1">
                <a:solidFill>
                  <a:srgbClr val="1F375B"/>
                </a:solidFill>
                <a:latin typeface="Open Sans"/>
              </a:rPr>
              <a:t>Daugiau</a:t>
            </a:r>
            <a:r>
              <a:rPr lang="en-US" sz="2100" b="1" spc="42" dirty="0">
                <a:solidFill>
                  <a:srgbClr val="1F375B"/>
                </a:solidFill>
                <a:latin typeface="Open Sans"/>
              </a:rPr>
              <a:t> </a:t>
            </a:r>
            <a:r>
              <a:rPr lang="en-US" sz="2100" b="1" spc="42" dirty="0" err="1">
                <a:solidFill>
                  <a:srgbClr val="1F375B"/>
                </a:solidFill>
                <a:latin typeface="Open Sans"/>
              </a:rPr>
              <a:t>informacijos</a:t>
            </a:r>
            <a:r>
              <a:rPr lang="en-US" sz="2100" b="1" spc="42" dirty="0">
                <a:solidFill>
                  <a:srgbClr val="1F375B"/>
                </a:solidFill>
                <a:latin typeface="Open Sans"/>
              </a:rPr>
              <a:t> - </a:t>
            </a:r>
          </a:p>
          <a:p>
            <a:pPr algn="ctr">
              <a:lnSpc>
                <a:spcPts val="2958"/>
              </a:lnSpc>
            </a:pPr>
            <a:r>
              <a:rPr lang="en-US" sz="2100" b="1" spc="42" dirty="0">
                <a:solidFill>
                  <a:srgbClr val="1F375B"/>
                </a:solidFill>
                <a:latin typeface="Open Sans"/>
              </a:rPr>
              <a:t>www.erasmus-plius.lt;</a:t>
            </a:r>
          </a:p>
          <a:p>
            <a:pPr algn="ctr">
              <a:lnSpc>
                <a:spcPts val="2958"/>
              </a:lnSpc>
            </a:pPr>
            <a:r>
              <a:rPr lang="en-US" sz="2100" b="1" spc="42" dirty="0">
                <a:solidFill>
                  <a:srgbClr val="1F375B"/>
                </a:solidFill>
                <a:latin typeface="Open Sans"/>
                <a:hlinkClick r:id="rId5"/>
              </a:rPr>
              <a:t>www.salto-youth.net</a:t>
            </a:r>
            <a:endParaRPr lang="lt-LT" sz="2100" b="1" spc="42" dirty="0">
              <a:solidFill>
                <a:srgbClr val="1F375B"/>
              </a:solidFill>
              <a:latin typeface="Open Sans"/>
            </a:endParaRPr>
          </a:p>
          <a:p>
            <a:pPr algn="ctr">
              <a:lnSpc>
                <a:spcPts val="2958"/>
              </a:lnSpc>
            </a:pPr>
            <a:r>
              <a:rPr lang="lt-LT" sz="2100" b="1" spc="42" dirty="0">
                <a:solidFill>
                  <a:srgbClr val="1F375B"/>
                </a:solidFill>
                <a:latin typeface="Open Sans"/>
              </a:rPr>
              <a:t>www.solidarumokorpusas.lt</a:t>
            </a:r>
            <a:endParaRPr lang="en-US" sz="2100" b="1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0448" y="1849104"/>
            <a:ext cx="4599979" cy="3698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1911" y="295948"/>
            <a:ext cx="1767993" cy="43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avadinimas 2"/>
          <p:cNvSpPr>
            <a:spLocks noGrp="1"/>
          </p:cNvSpPr>
          <p:nvPr>
            <p:ph type="title"/>
          </p:nvPr>
        </p:nvSpPr>
        <p:spPr>
          <a:xfrm>
            <a:off x="304800" y="969303"/>
            <a:ext cx="8828487" cy="554697"/>
          </a:xfrm>
        </p:spPr>
        <p:txBody>
          <a:bodyPr/>
          <a:lstStyle/>
          <a:p>
            <a:pPr eaLnBrk="1" hangingPunct="1"/>
            <a:r>
              <a:rPr lang="en-US" altLang="lt-LT" sz="3200" b="1" dirty="0" smtClean="0">
                <a:solidFill>
                  <a:srgbClr val="00B0F0"/>
                </a:solidFill>
              </a:rPr>
              <a:t>16</a:t>
            </a:r>
            <a:r>
              <a:rPr lang="lt-LT" altLang="lt-LT" sz="3200" b="1" dirty="0" smtClean="0">
                <a:solidFill>
                  <a:srgbClr val="00B0F0"/>
                </a:solidFill>
              </a:rPr>
              <a:t> </a:t>
            </a:r>
            <a:r>
              <a:rPr lang="lt-LT" altLang="lt-LT" sz="3200" b="1" dirty="0">
                <a:solidFill>
                  <a:srgbClr val="00B0F0"/>
                </a:solidFill>
              </a:rPr>
              <a:t>regioninių konsultantų Lietuvoje</a:t>
            </a:r>
          </a:p>
        </p:txBody>
      </p:sp>
      <p:pic>
        <p:nvPicPr>
          <p:cNvPr id="24581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76651"/>
            <a:ext cx="8878463" cy="4671907"/>
          </a:xfrm>
          <a:prstGeom prst="rect">
            <a:avLst/>
          </a:prstGeom>
          <a:ln w="9525">
            <a:solidFill>
              <a:srgbClr val="AF236C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cp-user\Desktop\vytenio\LT european_solidarity_corps_LOGO_CM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72" y="152400"/>
            <a:ext cx="1873065" cy="4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JTBA-LT-L-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527"/>
            <a:ext cx="2208879" cy="937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Admin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524000"/>
            <a:ext cx="13773150" cy="7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414" y="-137279"/>
            <a:ext cx="9913399" cy="11410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25612" cy="98646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426557" y="3235946"/>
            <a:ext cx="10708041" cy="1596206"/>
            <a:chOff x="0" y="0"/>
            <a:chExt cx="8686800" cy="5203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6800" cy="5201920"/>
            </a:xfrm>
            <a:custGeom>
              <a:avLst/>
              <a:gdLst/>
              <a:ahLst/>
              <a:cxnLst/>
              <a:rect l="l" t="t" r="r" b="b"/>
              <a:pathLst>
                <a:path w="8686800" h="5201920">
                  <a:moveTo>
                    <a:pt x="6606540" y="2162810"/>
                  </a:moveTo>
                  <a:lnTo>
                    <a:pt x="5525770" y="1174750"/>
                  </a:lnTo>
                  <a:lnTo>
                    <a:pt x="4343400" y="2256790"/>
                  </a:lnTo>
                  <a:lnTo>
                    <a:pt x="3161030" y="1176020"/>
                  </a:lnTo>
                  <a:lnTo>
                    <a:pt x="2080260" y="2164080"/>
                  </a:lnTo>
                  <a:lnTo>
                    <a:pt x="1066800" y="1168400"/>
                  </a:lnTo>
                  <a:lnTo>
                    <a:pt x="0" y="2249170"/>
                  </a:lnTo>
                  <a:lnTo>
                    <a:pt x="0" y="2865120"/>
                  </a:lnTo>
                  <a:lnTo>
                    <a:pt x="1083310" y="1784350"/>
                  </a:lnTo>
                  <a:lnTo>
                    <a:pt x="2073910" y="2771140"/>
                  </a:lnTo>
                  <a:lnTo>
                    <a:pt x="3147060" y="1776730"/>
                  </a:lnTo>
                  <a:lnTo>
                    <a:pt x="4343400" y="2856230"/>
                  </a:lnTo>
                  <a:lnTo>
                    <a:pt x="5539740" y="1776730"/>
                  </a:lnTo>
                  <a:lnTo>
                    <a:pt x="6612890" y="2771140"/>
                  </a:lnTo>
                  <a:lnTo>
                    <a:pt x="7603490" y="1784350"/>
                  </a:lnTo>
                  <a:lnTo>
                    <a:pt x="8686800" y="2865120"/>
                  </a:lnTo>
                  <a:lnTo>
                    <a:pt x="8686800" y="2249170"/>
                  </a:lnTo>
                  <a:lnTo>
                    <a:pt x="7620000" y="1168400"/>
                  </a:lnTo>
                  <a:lnTo>
                    <a:pt x="6606540" y="2162810"/>
                  </a:lnTo>
                  <a:close/>
                  <a:moveTo>
                    <a:pt x="7620000" y="0"/>
                  </a:moveTo>
                  <a:lnTo>
                    <a:pt x="6606540" y="994410"/>
                  </a:lnTo>
                  <a:lnTo>
                    <a:pt x="5525770" y="7620"/>
                  </a:lnTo>
                  <a:lnTo>
                    <a:pt x="4343400" y="1088390"/>
                  </a:lnTo>
                  <a:lnTo>
                    <a:pt x="3161030" y="7620"/>
                  </a:lnTo>
                  <a:lnTo>
                    <a:pt x="2080260" y="995680"/>
                  </a:lnTo>
                  <a:lnTo>
                    <a:pt x="1066800" y="0"/>
                  </a:lnTo>
                  <a:lnTo>
                    <a:pt x="0" y="1080770"/>
                  </a:lnTo>
                  <a:lnTo>
                    <a:pt x="0" y="1696720"/>
                  </a:lnTo>
                  <a:lnTo>
                    <a:pt x="1083310" y="615950"/>
                  </a:lnTo>
                  <a:lnTo>
                    <a:pt x="2073910" y="1602740"/>
                  </a:lnTo>
                  <a:lnTo>
                    <a:pt x="3147060" y="609600"/>
                  </a:lnTo>
                  <a:lnTo>
                    <a:pt x="4343400" y="1689100"/>
                  </a:lnTo>
                  <a:lnTo>
                    <a:pt x="5539740" y="609600"/>
                  </a:lnTo>
                  <a:lnTo>
                    <a:pt x="6612890" y="1604010"/>
                  </a:lnTo>
                  <a:lnTo>
                    <a:pt x="7603490" y="617220"/>
                  </a:lnTo>
                  <a:lnTo>
                    <a:pt x="8686800" y="1697990"/>
                  </a:lnTo>
                  <a:lnTo>
                    <a:pt x="8686800" y="1080770"/>
                  </a:lnTo>
                  <a:lnTo>
                    <a:pt x="7620000" y="0"/>
                  </a:lnTo>
                  <a:close/>
                  <a:moveTo>
                    <a:pt x="6606540" y="4499610"/>
                  </a:moveTo>
                  <a:lnTo>
                    <a:pt x="5525770" y="3511550"/>
                  </a:lnTo>
                  <a:lnTo>
                    <a:pt x="4343400" y="4593590"/>
                  </a:lnTo>
                  <a:lnTo>
                    <a:pt x="3161030" y="3512820"/>
                  </a:lnTo>
                  <a:lnTo>
                    <a:pt x="2080260" y="4500880"/>
                  </a:lnTo>
                  <a:lnTo>
                    <a:pt x="1066800" y="3505200"/>
                  </a:lnTo>
                  <a:lnTo>
                    <a:pt x="0" y="4585970"/>
                  </a:lnTo>
                  <a:lnTo>
                    <a:pt x="0" y="5201920"/>
                  </a:lnTo>
                  <a:lnTo>
                    <a:pt x="1083310" y="4121150"/>
                  </a:lnTo>
                  <a:lnTo>
                    <a:pt x="2073910" y="5107940"/>
                  </a:lnTo>
                  <a:lnTo>
                    <a:pt x="3147060" y="4113530"/>
                  </a:lnTo>
                  <a:lnTo>
                    <a:pt x="4343400" y="5193030"/>
                  </a:lnTo>
                  <a:lnTo>
                    <a:pt x="5539740" y="4113530"/>
                  </a:lnTo>
                  <a:lnTo>
                    <a:pt x="6612890" y="5107940"/>
                  </a:lnTo>
                  <a:lnTo>
                    <a:pt x="7603490" y="4121150"/>
                  </a:lnTo>
                  <a:lnTo>
                    <a:pt x="8686800" y="5201920"/>
                  </a:lnTo>
                  <a:lnTo>
                    <a:pt x="8686800" y="4585970"/>
                  </a:lnTo>
                  <a:lnTo>
                    <a:pt x="7620000" y="3505200"/>
                  </a:lnTo>
                  <a:lnTo>
                    <a:pt x="6606540" y="4499610"/>
                  </a:lnTo>
                  <a:close/>
                  <a:moveTo>
                    <a:pt x="6606540" y="3331210"/>
                  </a:moveTo>
                  <a:lnTo>
                    <a:pt x="5525770" y="2343150"/>
                  </a:lnTo>
                  <a:lnTo>
                    <a:pt x="4343400" y="3425190"/>
                  </a:lnTo>
                  <a:lnTo>
                    <a:pt x="3161030" y="2344420"/>
                  </a:lnTo>
                  <a:lnTo>
                    <a:pt x="2080260" y="3332480"/>
                  </a:lnTo>
                  <a:lnTo>
                    <a:pt x="1066800" y="2336800"/>
                  </a:lnTo>
                  <a:lnTo>
                    <a:pt x="0" y="3417570"/>
                  </a:lnTo>
                  <a:lnTo>
                    <a:pt x="0" y="4033520"/>
                  </a:lnTo>
                  <a:lnTo>
                    <a:pt x="1083310" y="2952750"/>
                  </a:lnTo>
                  <a:lnTo>
                    <a:pt x="2073910" y="3939540"/>
                  </a:lnTo>
                  <a:lnTo>
                    <a:pt x="3147060" y="2945130"/>
                  </a:lnTo>
                  <a:lnTo>
                    <a:pt x="4343400" y="4024630"/>
                  </a:lnTo>
                  <a:lnTo>
                    <a:pt x="5539740" y="2945130"/>
                  </a:lnTo>
                  <a:lnTo>
                    <a:pt x="6612890" y="3939540"/>
                  </a:lnTo>
                  <a:lnTo>
                    <a:pt x="7603490" y="2952750"/>
                  </a:lnTo>
                  <a:lnTo>
                    <a:pt x="8686800" y="4033520"/>
                  </a:lnTo>
                  <a:lnTo>
                    <a:pt x="8686800" y="3417570"/>
                  </a:lnTo>
                  <a:lnTo>
                    <a:pt x="7620000" y="2336800"/>
                  </a:lnTo>
                  <a:lnTo>
                    <a:pt x="6606540" y="3331210"/>
                  </a:lnTo>
                  <a:close/>
                </a:path>
              </a:pathLst>
            </a:custGeom>
            <a:solidFill>
              <a:srgbClr val="1BBFB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12755" y="3584056"/>
            <a:ext cx="4559876" cy="921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9274" y="3579155"/>
            <a:ext cx="4550558" cy="93156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5672" y="1837344"/>
            <a:ext cx="865319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4"/>
              </a:lnSpc>
            </a:pPr>
            <a:r>
              <a:rPr lang="lt-LT" sz="3200" spc="386" dirty="0">
                <a:solidFill>
                  <a:srgbClr val="1F375B"/>
                </a:solidFill>
                <a:latin typeface="Sifonn"/>
              </a:rPr>
              <a:t>JTBA </a:t>
            </a:r>
            <a:r>
              <a:rPr lang="en-US" sz="3200" spc="386" dirty="0">
                <a:solidFill>
                  <a:srgbClr val="1F375B"/>
                </a:solidFill>
                <a:latin typeface="Sifonn"/>
              </a:rPr>
              <a:t>PROJEKTŲ KOORDINATOR</a:t>
            </a:r>
            <a:r>
              <a:rPr lang="lt-LT" sz="3200" spc="386" dirty="0">
                <a:solidFill>
                  <a:srgbClr val="1F375B"/>
                </a:solidFill>
                <a:latin typeface="Sifonn"/>
              </a:rPr>
              <a:t>ĖS</a:t>
            </a:r>
            <a:r>
              <a:rPr lang="en-US" sz="3200" spc="386" dirty="0">
                <a:solidFill>
                  <a:srgbClr val="1F375B"/>
                </a:solidFill>
                <a:latin typeface="Sifonn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02680" y="3665407"/>
            <a:ext cx="2849682" cy="76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b="1" spc="42" dirty="0">
                <a:solidFill>
                  <a:srgbClr val="FFFFFF"/>
                </a:solidFill>
                <a:latin typeface="Open Sans"/>
              </a:rPr>
              <a:t>Kristina Gruodytė</a:t>
            </a:r>
            <a:endParaRPr lang="en-US" sz="2100" b="1" spc="42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958"/>
              </a:lnSpc>
            </a:pPr>
            <a:r>
              <a:rPr lang="lt-LT" sz="2100" b="1" spc="42" dirty="0">
                <a:solidFill>
                  <a:srgbClr val="FFFFFF"/>
                </a:solidFill>
                <a:latin typeface="Open Sans"/>
              </a:rPr>
              <a:t>kristina</a:t>
            </a:r>
            <a:r>
              <a:rPr lang="en-US" sz="2100" b="1" spc="42" dirty="0">
                <a:solidFill>
                  <a:srgbClr val="FFFFFF"/>
                </a:solidFill>
                <a:latin typeface="Open Sans"/>
              </a:rPr>
              <a:t>@</a:t>
            </a:r>
            <a:r>
              <a:rPr lang="en-US" sz="2100" b="1" spc="42" dirty="0" err="1">
                <a:solidFill>
                  <a:srgbClr val="FFFFFF"/>
                </a:solidFill>
                <a:latin typeface="Open Sans"/>
              </a:rPr>
              <a:t>jtba.lt</a:t>
            </a:r>
            <a:endParaRPr lang="en-US" sz="2100" b="1" spc="42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176" y="3709884"/>
            <a:ext cx="337675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lt-LT" sz="2100" b="1" spc="42" dirty="0">
                <a:solidFill>
                  <a:srgbClr val="FFFFFF"/>
                </a:solidFill>
                <a:latin typeface="Open Sans"/>
              </a:rPr>
              <a:t>Justina Tomaševičiūtė</a:t>
            </a:r>
            <a:endParaRPr lang="en-US" sz="2100" b="1" spc="42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958"/>
              </a:lnSpc>
            </a:pPr>
            <a:r>
              <a:rPr lang="lt-LT" sz="2100" b="1" spc="42" dirty="0">
                <a:solidFill>
                  <a:srgbClr val="FFFFFF"/>
                </a:solidFill>
                <a:latin typeface="Open Sans"/>
              </a:rPr>
              <a:t>justina</a:t>
            </a:r>
            <a:r>
              <a:rPr lang="en-US" sz="2100" b="1" spc="42" dirty="0">
                <a:solidFill>
                  <a:srgbClr val="FFFFFF"/>
                </a:solidFill>
                <a:latin typeface="Open Sans"/>
              </a:rPr>
              <a:t>@</a:t>
            </a:r>
            <a:r>
              <a:rPr lang="en-US" sz="2100" b="1" spc="42" dirty="0" err="1">
                <a:solidFill>
                  <a:srgbClr val="FFFFFF"/>
                </a:solidFill>
                <a:latin typeface="Open Sans"/>
              </a:rPr>
              <a:t>jtba.lt</a:t>
            </a:r>
            <a:endParaRPr lang="en-US" sz="2100" b="1" spc="42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82395" y="4900325"/>
            <a:ext cx="7277100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1F375B"/>
                </a:solidFill>
                <a:latin typeface="Open Sans"/>
              </a:rPr>
              <a:t>Jaunimo </a:t>
            </a:r>
            <a:r>
              <a:rPr lang="en-US" sz="2000" b="1" spc="42" dirty="0" err="1">
                <a:solidFill>
                  <a:srgbClr val="1F375B"/>
                </a:solidFill>
                <a:latin typeface="Open Sans"/>
              </a:rPr>
              <a:t>tarptautinio</a:t>
            </a:r>
            <a:r>
              <a:rPr lang="en-US" sz="2000" b="1" spc="42" dirty="0">
                <a:solidFill>
                  <a:srgbClr val="1F375B"/>
                </a:solidFill>
                <a:latin typeface="Open Sans"/>
              </a:rPr>
              <a:t> </a:t>
            </a:r>
            <a:r>
              <a:rPr lang="en-US" sz="2000" b="1" spc="42" dirty="0" err="1">
                <a:solidFill>
                  <a:srgbClr val="1F375B"/>
                </a:solidFill>
                <a:latin typeface="Open Sans"/>
              </a:rPr>
              <a:t>bendradarbiavimo</a:t>
            </a:r>
            <a:r>
              <a:rPr lang="en-US" sz="2000" b="1" spc="42" dirty="0">
                <a:solidFill>
                  <a:srgbClr val="1F375B"/>
                </a:solidFill>
                <a:latin typeface="Open Sans"/>
              </a:rPr>
              <a:t> </a:t>
            </a:r>
            <a:r>
              <a:rPr lang="en-US" sz="2000" b="1" spc="42" dirty="0" err="1">
                <a:solidFill>
                  <a:srgbClr val="1F375B"/>
                </a:solidFill>
                <a:latin typeface="Open Sans"/>
              </a:rPr>
              <a:t>agentūra</a:t>
            </a:r>
            <a:endParaRPr lang="en-US" sz="2000" b="1" spc="42" dirty="0">
              <a:solidFill>
                <a:srgbClr val="1F375B"/>
              </a:solidFill>
              <a:latin typeface="Open Sans"/>
            </a:endParaRPr>
          </a:p>
          <a:p>
            <a:pPr algn="ctr">
              <a:lnSpc>
                <a:spcPts val="2958"/>
              </a:lnSpc>
            </a:pPr>
            <a:r>
              <a:rPr lang="en-US" sz="2000" b="1" spc="42" dirty="0" err="1">
                <a:solidFill>
                  <a:srgbClr val="1F375B"/>
                </a:solidFill>
                <a:latin typeface="Open Sans"/>
              </a:rPr>
              <a:t>Gedimino</a:t>
            </a:r>
            <a:r>
              <a:rPr lang="en-US" sz="2000" b="1" spc="42" dirty="0">
                <a:solidFill>
                  <a:srgbClr val="1F375B"/>
                </a:solidFill>
                <a:latin typeface="Open Sans"/>
              </a:rPr>
              <a:t> pr. 28, LT-01104 Vilnius </a:t>
            </a:r>
          </a:p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1F375B"/>
                </a:solidFill>
                <a:latin typeface="Open Sans"/>
              </a:rPr>
              <a:t>Tel. (8-5) 2497003</a:t>
            </a:r>
          </a:p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1F375B"/>
                </a:solidFill>
                <a:latin typeface="Open Sans"/>
              </a:rPr>
              <a:t>www.erasmus-plius.lt </a:t>
            </a:r>
          </a:p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1F375B"/>
                </a:solidFill>
                <a:latin typeface="Open Sans"/>
              </a:rPr>
              <a:t>www.jtba.lt </a:t>
            </a:r>
            <a:endParaRPr lang="lt-LT" sz="2000" b="1" spc="42" dirty="0">
              <a:solidFill>
                <a:srgbClr val="1F375B"/>
              </a:solidFill>
              <a:latin typeface="Open Sans"/>
            </a:endParaRPr>
          </a:p>
          <a:p>
            <a:pPr algn="ctr">
              <a:lnSpc>
                <a:spcPts val="2958"/>
              </a:lnSpc>
            </a:pPr>
            <a:r>
              <a:rPr lang="lt-LT" sz="2000" b="1" spc="42" dirty="0">
                <a:solidFill>
                  <a:srgbClr val="1F375B"/>
                </a:solidFill>
                <a:latin typeface="Open Sans"/>
              </a:rPr>
              <a:t>www.solidarumokorpusas.lt</a:t>
            </a:r>
            <a:endParaRPr lang="en-US" sz="2000" b="1" spc="42" dirty="0">
              <a:solidFill>
                <a:srgbClr val="1F375B"/>
              </a:solidFill>
              <a:latin typeface="Open San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502" y="273759"/>
            <a:ext cx="1767993" cy="43895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41007" y="2504072"/>
            <a:ext cx="4559876" cy="921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0245" y="2686058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100" b="1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Aistė </a:t>
            </a:r>
            <a:r>
              <a:rPr lang="lt-LT" sz="2100" b="1" dirty="0" err="1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Natkevičiūtė</a:t>
            </a:r>
            <a:endParaRPr lang="lt-LT" sz="2100" b="1" dirty="0" smtClean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lt-LT" sz="2100" b="1" dirty="0" err="1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aiste</a:t>
            </a:r>
            <a:r>
              <a:rPr lang="en-US" sz="2100" b="1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2100" b="1" dirty="0" err="1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jtba.lt</a:t>
            </a:r>
            <a:endParaRPr lang="en-US" sz="2100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474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5" y="94554"/>
            <a:ext cx="17684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5" y="4"/>
            <a:ext cx="232886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9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199" y="2"/>
            <a:ext cx="13011150" cy="736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4" y="76204"/>
            <a:ext cx="17684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5" y="4"/>
            <a:ext cx="232886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9" y="152405"/>
            <a:ext cx="17684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3" y="-85669"/>
            <a:ext cx="2154238" cy="9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Admin\Desktop\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9725" y="9526"/>
            <a:ext cx="12973050" cy="729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361" y="152404"/>
            <a:ext cx="17684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8197" y="-70111"/>
            <a:ext cx="2325612" cy="98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8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799" y="-35257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368" y="171191"/>
            <a:ext cx="17684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5" y="31849"/>
            <a:ext cx="232886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2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veikslėlis 1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" y="91361"/>
            <a:ext cx="9753600" cy="650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26" y="1015864"/>
            <a:ext cx="8778240" cy="99319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lt-LT" sz="3400" cap="small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Reikalavimus atitinkančios šalys</a:t>
            </a:r>
            <a:endParaRPr lang="en-US" sz="3400" cap="small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967" y="2047132"/>
            <a:ext cx="9140613" cy="4182533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lt-LT" sz="1900" b="1" cap="small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DALYVAUJANČIOS ŠALYS</a:t>
            </a:r>
          </a:p>
          <a:p>
            <a:pPr marL="0" indent="0">
              <a:buNone/>
              <a:defRPr/>
            </a:pPr>
            <a:endParaRPr lang="en-US" sz="1900" b="1" cap="sm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046051"/>
              </p:ext>
            </p:extLst>
          </p:nvPr>
        </p:nvGraphicFramePr>
        <p:xfrm>
          <a:off x="882756" y="3015789"/>
          <a:ext cx="8141704" cy="313944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764703">
                  <a:extLst>
                    <a:ext uri="{9D8B030D-6E8A-4147-A177-3AD203B41FA5}">
                      <a16:colId xmlns:a16="http://schemas.microsoft.com/office/drawing/2014/main" xmlns="" val="1895276754"/>
                    </a:ext>
                  </a:extLst>
                </a:gridCol>
                <a:gridCol w="2125667">
                  <a:extLst>
                    <a:ext uri="{9D8B030D-6E8A-4147-A177-3AD203B41FA5}">
                      <a16:colId xmlns:a16="http://schemas.microsoft.com/office/drawing/2014/main" xmlns="" val="346543121"/>
                    </a:ext>
                  </a:extLst>
                </a:gridCol>
                <a:gridCol w="2125667">
                  <a:extLst>
                    <a:ext uri="{9D8B030D-6E8A-4147-A177-3AD203B41FA5}">
                      <a16:colId xmlns:a16="http://schemas.microsoft.com/office/drawing/2014/main" xmlns="" val="1365018282"/>
                    </a:ext>
                  </a:extLst>
                </a:gridCol>
                <a:gridCol w="2125667">
                  <a:extLst>
                    <a:ext uri="{9D8B030D-6E8A-4147-A177-3AD203B41FA5}">
                      <a16:colId xmlns:a16="http://schemas.microsoft.com/office/drawing/2014/main" xmlns="" val="3576728894"/>
                    </a:ext>
                  </a:extLst>
                </a:gridCol>
              </a:tblGrid>
              <a:tr h="422656">
                <a:tc gridSpan="4">
                  <a:txBody>
                    <a:bodyPr/>
                    <a:lstStyle/>
                    <a:p>
                      <a:pPr algn="ctr"/>
                      <a:r>
                        <a:rPr lang="lt-LT" sz="2100" b="1" dirty="0">
                          <a:effectLst/>
                        </a:rPr>
                        <a:t>Europos Sąjungos (ES) valstybės </a:t>
                      </a:r>
                      <a:r>
                        <a:rPr lang="lt-LT" sz="2100" b="1" dirty="0" smtClean="0">
                          <a:effectLst/>
                        </a:rPr>
                        <a:t>narės</a:t>
                      </a:r>
                      <a:endParaRPr lang="lt-LT" sz="2100" b="1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7536" marR="97536" marT="48768" marB="4876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1332438"/>
                  </a:ext>
                </a:extLst>
              </a:tr>
              <a:tr h="271679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>
                          <a:effectLst/>
                        </a:rPr>
                        <a:t>Belgija</a:t>
                      </a:r>
                      <a:endParaRPr lang="en-US" sz="1700" b="1" dirty="0">
                        <a:effectLst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</a:rPr>
                        <a:t>Bulgarija</a:t>
                      </a:r>
                      <a:endParaRPr lang="en-US" sz="1700" b="1" dirty="0">
                        <a:effectLst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</a:rPr>
                        <a:t>Čekija</a:t>
                      </a:r>
                      <a:endParaRPr lang="en-US" sz="1700" b="1" dirty="0">
                        <a:effectLst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</a:rPr>
                        <a:t>Danija</a:t>
                      </a:r>
                      <a:endParaRPr lang="en-US" sz="1700" b="1" dirty="0">
                        <a:effectLst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</a:rPr>
                        <a:t>Vokietija</a:t>
                      </a:r>
                      <a:endParaRPr lang="en-US" sz="1700" b="1" dirty="0">
                        <a:effectLst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</a:rPr>
                        <a:t>Estija</a:t>
                      </a:r>
                      <a:endParaRPr lang="en-US" sz="1700" b="1" dirty="0">
                        <a:effectLst/>
                      </a:endParaRPr>
                    </a:p>
                    <a:p>
                      <a:pPr algn="ctr"/>
                      <a:r>
                        <a:rPr lang="en-US" sz="1700" b="1" dirty="0">
                          <a:effectLst/>
                        </a:rPr>
                        <a:t> </a:t>
                      </a:r>
                      <a:r>
                        <a:rPr lang="en-US" sz="1700" b="1" dirty="0" err="1">
                          <a:effectLst/>
                        </a:rPr>
                        <a:t>Airija</a:t>
                      </a:r>
                      <a:endParaRPr lang="en-US" sz="1700" b="1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Graikija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Ispanija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Prancūzija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Kroatija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Italija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Kipras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Latvija</a:t>
                      </a:r>
                      <a:endParaRPr lang="fi-FI" sz="1700" b="1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Lietuva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Liuksemburgas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Vengrija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>
                          <a:effectLst/>
                        </a:rPr>
                        <a:t>Malta</a:t>
                      </a: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Nyderlandai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Austrija</a:t>
                      </a:r>
                      <a:endParaRPr lang="fi-FI" sz="1700" b="1" dirty="0">
                        <a:effectLst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</a:rPr>
                        <a:t>Lenkija</a:t>
                      </a:r>
                      <a:endParaRPr lang="fi-FI" sz="1700" b="1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700" b="1" dirty="0">
                          <a:effectLst/>
                        </a:rPr>
                        <a:t>Portugalija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</a:rPr>
                        <a:t>Rumunija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</a:rPr>
                        <a:t>Slovėnija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</a:rPr>
                        <a:t>Slovakija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</a:rPr>
                        <a:t>Suomija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</a:rPr>
                        <a:t>Švedija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</a:rPr>
                        <a:t>Jungtinė Karalystė</a:t>
                      </a:r>
                      <a:endParaRPr lang="lt-LT" sz="1700" b="1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7536" marR="97536" marT="48768" marB="48768" anchor="ctr"/>
                </a:tc>
                <a:extLst>
                  <a:ext uri="{0D108BD9-81ED-4DB2-BD59-A6C34878D82A}">
                    <a16:rowId xmlns:a16="http://schemas.microsoft.com/office/drawing/2014/main" xmlns="" val="128583664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1963" y="2520898"/>
            <a:ext cx="9044652" cy="36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6" tIns="48753" rIns="97506" bIns="48753" numCol="1" anchor="ctr" anchorCtr="0" compatLnSpc="1">
            <a:prstTxWarp prst="textNoShape">
              <a:avLst/>
            </a:prstTxWarp>
            <a:spAutoFit/>
          </a:bodyPr>
          <a:lstStyle/>
          <a:p>
            <a:pPr defTabSz="9750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Visapusiškai </a:t>
            </a:r>
            <a:r>
              <a:rPr lang="en-US" altLang="en-US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dalyvauti</a:t>
            </a:r>
            <a:r>
              <a:rPr lang="en-US" alt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visuose</a:t>
            </a:r>
            <a:r>
              <a:rPr lang="en-US" alt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programos</a:t>
            </a:r>
            <a:r>
              <a:rPr lang="en-US" alt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E</a:t>
            </a:r>
            <a:r>
              <a:rPr lang="lt-LT" altLang="en-US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uropos</a:t>
            </a:r>
            <a:r>
              <a:rPr lang="lt-LT" alt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solidarumo korpuso</a:t>
            </a:r>
            <a:r>
              <a:rPr lang="en-US" alt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veik</a:t>
            </a:r>
            <a:r>
              <a:rPr lang="lt-LT" altLang="en-US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lose</a:t>
            </a:r>
            <a:r>
              <a:rPr lang="en-US" alt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gali</a:t>
            </a:r>
            <a:r>
              <a:rPr lang="en-US" alt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šios</a:t>
            </a:r>
            <a:r>
              <a:rPr lang="en-US" alt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šalys</a:t>
            </a:r>
            <a:r>
              <a:rPr lang="en-US" alt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</p:txBody>
      </p:sp>
      <p:pic>
        <p:nvPicPr>
          <p:cNvPr id="9" name="Picture 3" descr="C:\Users\bcp-user\Desktop\vytenio\LT european_solidarity_corps_LOGO_CM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5" y="6729946"/>
            <a:ext cx="1873065" cy="4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JTBA-LT-L-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102" y="9138"/>
            <a:ext cx="2188501" cy="929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veikslėlis 1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" y="91361"/>
            <a:ext cx="9753600" cy="650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26" y="1015864"/>
            <a:ext cx="8778240" cy="99319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lt-LT" sz="3400" cap="small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Reikalavimus atitinkančios šalys</a:t>
            </a:r>
            <a:endParaRPr lang="en-US" sz="3400" cap="small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968" y="2047134"/>
            <a:ext cx="9140613" cy="418253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lt-LT" sz="1900" b="1" i="0" cap="small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DALYVAUJANČIOS ŠALYS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1900" b="1" i="0" cap="small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123473"/>
              </p:ext>
            </p:extLst>
          </p:nvPr>
        </p:nvGraphicFramePr>
        <p:xfrm>
          <a:off x="882756" y="3015790"/>
          <a:ext cx="8141704" cy="313944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764703">
                  <a:extLst>
                    <a:ext uri="{9D8B030D-6E8A-4147-A177-3AD203B41FA5}">
                      <a16:colId xmlns:a16="http://schemas.microsoft.com/office/drawing/2014/main" xmlns="" val="1895276754"/>
                    </a:ext>
                  </a:extLst>
                </a:gridCol>
                <a:gridCol w="2125667">
                  <a:extLst>
                    <a:ext uri="{9D8B030D-6E8A-4147-A177-3AD203B41FA5}">
                      <a16:colId xmlns:a16="http://schemas.microsoft.com/office/drawing/2014/main" xmlns="" val="346543121"/>
                    </a:ext>
                  </a:extLst>
                </a:gridCol>
                <a:gridCol w="2125667">
                  <a:extLst>
                    <a:ext uri="{9D8B030D-6E8A-4147-A177-3AD203B41FA5}">
                      <a16:colId xmlns:a16="http://schemas.microsoft.com/office/drawing/2014/main" xmlns="" val="1365018282"/>
                    </a:ext>
                  </a:extLst>
                </a:gridCol>
                <a:gridCol w="2125667">
                  <a:extLst>
                    <a:ext uri="{9D8B030D-6E8A-4147-A177-3AD203B41FA5}">
                      <a16:colId xmlns:a16="http://schemas.microsoft.com/office/drawing/2014/main" xmlns="" val="3576728894"/>
                    </a:ext>
                  </a:extLst>
                </a:gridCol>
              </a:tblGrid>
              <a:tr h="422656">
                <a:tc gridSpan="4">
                  <a:txBody>
                    <a:bodyPr/>
                    <a:lstStyle/>
                    <a:p>
                      <a:pPr algn="ctr"/>
                      <a:r>
                        <a:rPr lang="lt-LT" sz="2100" b="1" dirty="0">
                          <a:effectLst/>
                          <a:latin typeface="Calibri" pitchFamily="34" charset="0"/>
                        </a:rPr>
                        <a:t>Europos Sąjungos (ES) valstybės </a:t>
                      </a:r>
                      <a:r>
                        <a:rPr lang="lt-LT" sz="2100" b="1" dirty="0" smtClean="0">
                          <a:effectLst/>
                          <a:latin typeface="Calibri" pitchFamily="34" charset="0"/>
                        </a:rPr>
                        <a:t>narės</a:t>
                      </a:r>
                      <a:endParaRPr lang="lt-LT" sz="21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97536" marR="97536" marT="48768" marB="4876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1332438"/>
                  </a:ext>
                </a:extLst>
              </a:tr>
              <a:tr h="271679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>
                          <a:effectLst/>
                          <a:latin typeface="Calibri" pitchFamily="34" charset="0"/>
                        </a:rPr>
                        <a:t>Belgija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Bulgarija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Čekija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Danija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Vokietija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Estija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Airija</a:t>
                      </a:r>
                      <a:endParaRPr lang="en-US" sz="17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Graikija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Ispanija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Prancūzija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Kroatija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Italija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Kipras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Latvija</a:t>
                      </a:r>
                      <a:endParaRPr lang="fi-FI" sz="17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Lietuva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Liuksemburgas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Vengrija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>
                          <a:effectLst/>
                          <a:latin typeface="Calibri" pitchFamily="34" charset="0"/>
                        </a:rPr>
                        <a:t>Malta</a:t>
                      </a: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Nyderlandai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Austrija</a:t>
                      </a:r>
                      <a:endParaRPr lang="fi-FI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fi-FI" sz="1700" b="1" dirty="0" err="1">
                          <a:effectLst/>
                          <a:latin typeface="Calibri" pitchFamily="34" charset="0"/>
                        </a:rPr>
                        <a:t>Lenkija</a:t>
                      </a:r>
                      <a:endParaRPr lang="fi-FI" sz="17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Portugalija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Rumunija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Slovėnija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Slovakija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Suomija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Švedija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Jungtinė Karalystė</a:t>
                      </a:r>
                      <a:endParaRPr lang="lt-LT" sz="17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97536" marR="97536" marT="48768" marB="48768" anchor="ctr"/>
                </a:tc>
                <a:extLst>
                  <a:ext uri="{0D108BD9-81ED-4DB2-BD59-A6C34878D82A}">
                    <a16:rowId xmlns:a16="http://schemas.microsoft.com/office/drawing/2014/main" xmlns="" val="128583664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1963" y="2520898"/>
            <a:ext cx="9044652" cy="36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00" tIns="48750" rIns="97500" bIns="48750" numCol="1" anchor="ctr" anchorCtr="0" compatLnSpc="1">
            <a:prstTxWarp prst="textNoShape">
              <a:avLst/>
            </a:prstTxWarp>
            <a:spAutoFit/>
          </a:bodyPr>
          <a:lstStyle/>
          <a:p>
            <a:pPr defTabSz="9749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Visapusiškai </a:t>
            </a:r>
            <a:r>
              <a:rPr lang="en-US" altLang="en-US" sz="17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dalyvauti</a:t>
            </a:r>
            <a:r>
              <a:rPr lang="en-US" altLang="en-US" sz="1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visuose</a:t>
            </a:r>
            <a:r>
              <a:rPr lang="en-US" altLang="en-US" sz="1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programos</a:t>
            </a:r>
            <a:r>
              <a:rPr lang="en-US" altLang="en-US" sz="1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</a:t>
            </a:r>
            <a:r>
              <a:rPr lang="lt-LT" altLang="en-US" sz="17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uropos</a:t>
            </a:r>
            <a:r>
              <a:rPr lang="lt-LT" altLang="en-US" sz="1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solidarumo korpuso</a:t>
            </a:r>
            <a:r>
              <a:rPr lang="en-US" altLang="en-US" sz="1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veik</a:t>
            </a:r>
            <a:r>
              <a:rPr lang="lt-LT" altLang="en-US" sz="17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lose</a:t>
            </a:r>
            <a:r>
              <a:rPr lang="en-US" altLang="en-US" sz="1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gali</a:t>
            </a:r>
            <a:r>
              <a:rPr lang="en-US" altLang="en-US" sz="1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šios</a:t>
            </a:r>
            <a:r>
              <a:rPr lang="en-US" altLang="en-US" sz="1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7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šalys</a:t>
            </a:r>
            <a:r>
              <a:rPr lang="en-US" altLang="en-US" sz="1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</p:txBody>
      </p:sp>
      <p:pic>
        <p:nvPicPr>
          <p:cNvPr id="9" name="Picture 3" descr="C:\Users\bcp-user\Desktop\vytenio\LT european_solidarity_corps_LOGO_CM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6" y="6729947"/>
            <a:ext cx="1873065" cy="4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JTBA-LT-L-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102" y="9138"/>
            <a:ext cx="2188501" cy="929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veikslėlis 7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7"/>
            <a:ext cx="9753600" cy="650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26" y="1015864"/>
            <a:ext cx="8778240" cy="99319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lt-LT" sz="3400" cap="small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Reikalavimus atitinkančios šalys</a:t>
            </a:r>
            <a:endParaRPr lang="en-US" sz="3400" cap="small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963" y="2057402"/>
            <a:ext cx="9140615" cy="4400181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lt-LT" sz="1900" b="1" i="0" cap="small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 KAIMYNINĖS ŠALYS PARTNERĖS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1900" b="1" i="0" cap="small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904146"/>
              </p:ext>
            </p:extLst>
          </p:nvPr>
        </p:nvGraphicFramePr>
        <p:xfrm>
          <a:off x="269082" y="2438400"/>
          <a:ext cx="9030668" cy="378339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257667">
                  <a:extLst>
                    <a:ext uri="{9D8B030D-6E8A-4147-A177-3AD203B41FA5}">
                      <a16:colId xmlns:a16="http://schemas.microsoft.com/office/drawing/2014/main" xmlns="" val="3845831943"/>
                    </a:ext>
                  </a:extLst>
                </a:gridCol>
                <a:gridCol w="2257667">
                  <a:extLst>
                    <a:ext uri="{9D8B030D-6E8A-4147-A177-3AD203B41FA5}">
                      <a16:colId xmlns:a16="http://schemas.microsoft.com/office/drawing/2014/main" xmlns="" val="3732718809"/>
                    </a:ext>
                  </a:extLst>
                </a:gridCol>
                <a:gridCol w="2257667">
                  <a:extLst>
                    <a:ext uri="{9D8B030D-6E8A-4147-A177-3AD203B41FA5}">
                      <a16:colId xmlns:a16="http://schemas.microsoft.com/office/drawing/2014/main" xmlns="" val="377368448"/>
                    </a:ext>
                  </a:extLst>
                </a:gridCol>
                <a:gridCol w="2257667">
                  <a:extLst>
                    <a:ext uri="{9D8B030D-6E8A-4147-A177-3AD203B41FA5}">
                      <a16:colId xmlns:a16="http://schemas.microsoft.com/office/drawing/2014/main" xmlns="" val="787025738"/>
                    </a:ext>
                  </a:extLst>
                </a:gridCol>
              </a:tblGrid>
              <a:tr h="1111409">
                <a:tc>
                  <a:txBody>
                    <a:bodyPr/>
                    <a:lstStyle/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Vakarų </a:t>
                      </a:r>
                      <a:r>
                        <a:rPr lang="lt-LT" sz="1700" b="1" dirty="0" smtClean="0">
                          <a:effectLst/>
                          <a:latin typeface="Calibri" pitchFamily="34" charset="0"/>
                        </a:rPr>
                        <a:t>Balkanai</a:t>
                      </a:r>
                      <a:endParaRPr lang="lt-LT" sz="17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71024" marR="71024" marT="35513" marB="355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Rytų partnerystės </a:t>
                      </a:r>
                      <a:r>
                        <a:rPr lang="lt-LT" sz="1700" b="1" dirty="0" smtClean="0">
                          <a:effectLst/>
                          <a:latin typeface="Calibri" pitchFamily="34" charset="0"/>
                        </a:rPr>
                        <a:t>šalys</a:t>
                      </a:r>
                      <a:endParaRPr lang="lt-LT" sz="17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71024" marR="71024" marT="35513" marB="355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Pietinės Viduržemio jūros regiono </a:t>
                      </a:r>
                      <a:r>
                        <a:rPr lang="lt-LT" sz="1700" b="1" dirty="0" smtClean="0">
                          <a:effectLst/>
                          <a:latin typeface="Calibri" pitchFamily="34" charset="0"/>
                        </a:rPr>
                        <a:t>šalys</a:t>
                      </a:r>
                      <a:endParaRPr lang="lt-LT" sz="17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71024" marR="71024" marT="35513" marB="355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effectLst/>
                          <a:latin typeface="Calibri" pitchFamily="34" charset="0"/>
                        </a:rPr>
                        <a:t> </a:t>
                      </a: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Rusijos</a:t>
                      </a:r>
                      <a:r>
                        <a:rPr lang="en-US" sz="1700" b="1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n-US" sz="1700" b="1" dirty="0" err="1" smtClean="0">
                          <a:effectLst/>
                          <a:latin typeface="Calibri" pitchFamily="34" charset="0"/>
                        </a:rPr>
                        <a:t>Federacija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71024" marR="71024" marT="35513" marB="35513" anchor="ctr"/>
                </a:tc>
                <a:extLst>
                  <a:ext uri="{0D108BD9-81ED-4DB2-BD59-A6C34878D82A}">
                    <a16:rowId xmlns:a16="http://schemas.microsoft.com/office/drawing/2014/main" xmlns="" val="863876150"/>
                  </a:ext>
                </a:extLst>
              </a:tr>
              <a:tr h="2671985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Albanija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Bosnija</a:t>
                      </a:r>
                      <a:r>
                        <a:rPr lang="en-US" sz="1700" b="1" dirty="0">
                          <a:effectLst/>
                          <a:latin typeface="Calibri" pitchFamily="34" charset="0"/>
                        </a:rPr>
                        <a:t> ir Hercegovina</a:t>
                      </a:r>
                    </a:p>
                    <a:p>
                      <a:pPr algn="ctr"/>
                      <a:r>
                        <a:rPr lang="en-US" sz="1700" b="1" dirty="0" err="1" smtClean="0">
                          <a:effectLst/>
                          <a:latin typeface="Calibri" pitchFamily="34" charset="0"/>
                        </a:rPr>
                        <a:t>Kosovas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Juodkalnija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Serbija</a:t>
                      </a:r>
                      <a:endParaRPr lang="en-US" sz="17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71024" marR="71024" marT="35513" marB="355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Armėnija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Azerbaidžanas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Baltarusija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Gruzija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Moldova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Pagal tarptautinę teisę pripažįstama Ukrainos teritorija</a:t>
                      </a:r>
                    </a:p>
                    <a:p>
                      <a:pPr algn="ctr"/>
                      <a:r>
                        <a:rPr lang="lt-LT" sz="1700" b="1" dirty="0"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71024" marR="71024" marT="35513" marB="355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Alžyras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Egiptas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Izraelis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Jordanija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Libanas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Libija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Marokas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 smtClean="0">
                          <a:effectLst/>
                          <a:latin typeface="Calibri" pitchFamily="34" charset="0"/>
                        </a:rPr>
                        <a:t>Palestina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Sirija</a:t>
                      </a:r>
                      <a:endParaRPr lang="en-US" sz="1700" b="1" dirty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Tunisas</a:t>
                      </a:r>
                      <a:endParaRPr lang="en-US" sz="17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71024" marR="71024" marT="35513" marB="355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Pagal</a:t>
                      </a:r>
                      <a:r>
                        <a:rPr lang="en-US" sz="1700" b="1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tarptautinę</a:t>
                      </a:r>
                      <a:r>
                        <a:rPr lang="en-US" sz="1700" b="1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teisę</a:t>
                      </a:r>
                      <a:r>
                        <a:rPr lang="en-US" sz="1700" b="1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pripažįstama</a:t>
                      </a:r>
                      <a:r>
                        <a:rPr lang="en-US" sz="1700" b="1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Rusijos</a:t>
                      </a:r>
                      <a:r>
                        <a:rPr lang="en-US" sz="1700" b="1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Calibri" pitchFamily="34" charset="0"/>
                        </a:rPr>
                        <a:t>teritorija</a:t>
                      </a:r>
                      <a:endParaRPr lang="en-US" sz="1700" b="1" dirty="0">
                        <a:effectLst/>
                        <a:latin typeface="Calibri" pitchFamily="34" charset="0"/>
                        <a:cs typeface="Calibri Light" panose="020F0302020204030204" pitchFamily="34" charset="0"/>
                      </a:endParaRPr>
                    </a:p>
                  </a:txBody>
                  <a:tcPr marL="71024" marR="71024" marT="35513" marB="35513" anchor="ctr"/>
                </a:tc>
                <a:extLst>
                  <a:ext uri="{0D108BD9-81ED-4DB2-BD59-A6C34878D82A}">
                    <a16:rowId xmlns:a16="http://schemas.microsoft.com/office/drawing/2014/main" xmlns="" val="2493401539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11961" y="2642246"/>
            <a:ext cx="6485052" cy="52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12" tIns="48756" rIns="97512" bIns="48756" numCol="1" anchor="ctr" anchorCtr="0" compatLnSpc="1">
            <a:prstTxWarp prst="textNoShape">
              <a:avLst/>
            </a:prstTxWarp>
            <a:spAutoFit/>
          </a:bodyPr>
          <a:lstStyle/>
          <a:p>
            <a:pPr defTabSz="975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75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5" descr="JTBA-LT-L-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102" y="9138"/>
            <a:ext cx="2188501" cy="929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bcp-user\Desktop\vytenio\LT european_solidarity_corps_LOGO_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4" y="6729945"/>
            <a:ext cx="1873065" cy="4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3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4194"/>
      </a:accent1>
      <a:accent2>
        <a:srgbClr val="A81573"/>
      </a:accent2>
      <a:accent3>
        <a:srgbClr val="14ADE5"/>
      </a:accent3>
      <a:accent4>
        <a:srgbClr val="808080"/>
      </a:accent4>
      <a:accent5>
        <a:srgbClr val="FFFFFF"/>
      </a:accent5>
      <a:accent6>
        <a:srgbClr val="D8D8D8"/>
      </a:accent6>
      <a:hlink>
        <a:srgbClr val="154194"/>
      </a:hlink>
      <a:folHlink>
        <a:srgbClr val="A8157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4194"/>
      </a:accent1>
      <a:accent2>
        <a:srgbClr val="A81573"/>
      </a:accent2>
      <a:accent3>
        <a:srgbClr val="14ADE5"/>
      </a:accent3>
      <a:accent4>
        <a:srgbClr val="808080"/>
      </a:accent4>
      <a:accent5>
        <a:srgbClr val="FFFFFF"/>
      </a:accent5>
      <a:accent6>
        <a:srgbClr val="D8D8D8"/>
      </a:accent6>
      <a:hlink>
        <a:srgbClr val="154194"/>
      </a:hlink>
      <a:folHlink>
        <a:srgbClr val="A8157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512</Words>
  <Application>Microsoft Office PowerPoint</Application>
  <PresentationFormat>Custom</PresentationFormat>
  <Paragraphs>188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Open Sans</vt:lpstr>
      <vt:lpstr>Wingdings</vt:lpstr>
      <vt:lpstr>Sifonn</vt:lpstr>
      <vt:lpstr>Verdana</vt:lpstr>
      <vt:lpstr>Calibri Light</vt:lpstr>
      <vt:lpstr>Office Theme</vt:lpstr>
      <vt:lpstr>1_Blank</vt:lpstr>
      <vt:lpstr>2_Blank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Reikalavimus atitinkančios šalys</vt:lpstr>
      <vt:lpstr>Reikalavimus atitinkančios šalys</vt:lpstr>
      <vt:lpstr>Reikalavimus atitinkančios šalys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 regioninių konsultantų Lietuvoje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Jaunimo mainų pristatymas</dc:title>
  <dc:creator>Mainai</dc:creator>
  <cp:lastModifiedBy>Admin</cp:lastModifiedBy>
  <cp:revision>55</cp:revision>
  <dcterms:created xsi:type="dcterms:W3CDTF">2006-08-16T00:00:00Z</dcterms:created>
  <dcterms:modified xsi:type="dcterms:W3CDTF">2020-04-20T12:49:24Z</dcterms:modified>
  <dc:identifier>DADUrsGF2mE</dc:identifier>
</cp:coreProperties>
</file>